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336" r:id="rId4"/>
    <p:sldId id="333" r:id="rId5"/>
    <p:sldId id="261" r:id="rId6"/>
    <p:sldId id="334" r:id="rId7"/>
    <p:sldId id="335" r:id="rId8"/>
    <p:sldId id="265" r:id="rId9"/>
    <p:sldId id="266" r:id="rId10"/>
    <p:sldId id="267" r:id="rId11"/>
    <p:sldId id="268" r:id="rId12"/>
    <p:sldId id="269" r:id="rId13"/>
    <p:sldId id="271" r:id="rId14"/>
    <p:sldId id="272" r:id="rId15"/>
    <p:sldId id="276" r:id="rId16"/>
    <p:sldId id="273" r:id="rId17"/>
    <p:sldId id="274" r:id="rId18"/>
    <p:sldId id="277" r:id="rId19"/>
    <p:sldId id="278" r:id="rId20"/>
    <p:sldId id="280" r:id="rId21"/>
    <p:sldId id="281" r:id="rId22"/>
    <p:sldId id="282" r:id="rId23"/>
    <p:sldId id="283" r:id="rId24"/>
    <p:sldId id="285" r:id="rId25"/>
    <p:sldId id="298" r:id="rId26"/>
    <p:sldId id="286" r:id="rId27"/>
    <p:sldId id="299" r:id="rId28"/>
    <p:sldId id="332" r:id="rId29"/>
    <p:sldId id="300" r:id="rId30"/>
    <p:sldId id="301" r:id="rId31"/>
    <p:sldId id="302" r:id="rId32"/>
    <p:sldId id="305" r:id="rId33"/>
    <p:sldId id="284" r:id="rId34"/>
    <p:sldId id="306" r:id="rId35"/>
    <p:sldId id="307" r:id="rId36"/>
    <p:sldId id="303" r:id="rId37"/>
    <p:sldId id="308" r:id="rId38"/>
    <p:sldId id="309" r:id="rId39"/>
    <p:sldId id="310" r:id="rId40"/>
    <p:sldId id="311" r:id="rId41"/>
    <p:sldId id="312" r:id="rId42"/>
    <p:sldId id="313" r:id="rId43"/>
    <p:sldId id="314" r:id="rId44"/>
    <p:sldId id="315" r:id="rId45"/>
    <p:sldId id="316" r:id="rId46"/>
    <p:sldId id="317" r:id="rId47"/>
    <p:sldId id="318" r:id="rId48"/>
    <p:sldId id="319" r:id="rId49"/>
    <p:sldId id="320" r:id="rId50"/>
    <p:sldId id="321" r:id="rId51"/>
    <p:sldId id="322" r:id="rId52"/>
    <p:sldId id="323" r:id="rId53"/>
    <p:sldId id="324" r:id="rId54"/>
    <p:sldId id="325" r:id="rId55"/>
    <p:sldId id="326" r:id="rId56"/>
    <p:sldId id="327" r:id="rId57"/>
    <p:sldId id="328" r:id="rId58"/>
    <p:sldId id="329" r:id="rId59"/>
    <p:sldId id="330" r:id="rId60"/>
    <p:sldId id="331" r:id="rId61"/>
    <p:sldId id="287" r:id="rId62"/>
    <p:sldId id="288" r:id="rId63"/>
    <p:sldId id="289" r:id="rId64"/>
    <p:sldId id="290" r:id="rId65"/>
    <p:sldId id="291" r:id="rId66"/>
    <p:sldId id="292" r:id="rId67"/>
    <p:sldId id="293" r:id="rId68"/>
    <p:sldId id="294" r:id="rId69"/>
    <p:sldId id="295" r:id="rId70"/>
    <p:sldId id="296" r:id="rId71"/>
    <p:sldId id="297" r:id="rId72"/>
  </p:sldIdLst>
  <p:sldSz cx="12192000" cy="6858000"/>
  <p:notesSz cx="6858000" cy="9144000"/>
  <p:defaultTextStyle>
    <a:defPPr>
      <a:defRPr lang="ar-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557" autoAdjust="0"/>
  </p:normalViewPr>
  <p:slideViewPr>
    <p:cSldViewPr snapToGrid="0">
      <p:cViewPr varScale="1">
        <p:scale>
          <a:sx n="60" d="100"/>
          <a:sy n="60" d="100"/>
        </p:scale>
        <p:origin x="908" y="4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diagrams/_rels/data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6423B8-53C5-44F6-8EC8-2496C6157AC2}" type="doc">
      <dgm:prSet loTypeId="urn:microsoft.com/office/officeart/2005/8/layout/list1" loCatId="list" qsTypeId="urn:microsoft.com/office/officeart/2005/8/quickstyle/simple1" qsCatId="simple" csTypeId="urn:microsoft.com/office/officeart/2005/8/colors/colorful1" csCatId="colorful"/>
      <dgm:spPr/>
      <dgm:t>
        <a:bodyPr/>
        <a:lstStyle/>
        <a:p>
          <a:endParaRPr lang="en-US"/>
        </a:p>
      </dgm:t>
    </dgm:pt>
    <dgm:pt modelId="{4ED139B6-1BAE-4CFE-A63E-8A0AD8A630F0}">
      <dgm:prSet/>
      <dgm:spPr/>
      <dgm:t>
        <a:bodyPr/>
        <a:lstStyle/>
        <a:p>
          <a:r>
            <a:rPr lang="en-US"/>
            <a:t>Python</a:t>
          </a:r>
        </a:p>
      </dgm:t>
    </dgm:pt>
    <dgm:pt modelId="{D587F006-D69B-48F0-985A-6531527BA70E}" type="parTrans" cxnId="{341C054E-2214-4F68-9B4C-3ECB18E002DA}">
      <dgm:prSet/>
      <dgm:spPr/>
      <dgm:t>
        <a:bodyPr/>
        <a:lstStyle/>
        <a:p>
          <a:endParaRPr lang="en-US"/>
        </a:p>
      </dgm:t>
    </dgm:pt>
    <dgm:pt modelId="{E4A1B496-3837-4658-8D76-73B893672DAD}" type="sibTrans" cxnId="{341C054E-2214-4F68-9B4C-3ECB18E002DA}">
      <dgm:prSet/>
      <dgm:spPr/>
      <dgm:t>
        <a:bodyPr/>
        <a:lstStyle/>
        <a:p>
          <a:endParaRPr lang="en-US"/>
        </a:p>
      </dgm:t>
    </dgm:pt>
    <dgm:pt modelId="{586568C9-DB68-4226-A57A-8CDE233CC97A}">
      <dgm:prSet/>
      <dgm:spPr/>
      <dgm:t>
        <a:bodyPr/>
        <a:lstStyle/>
        <a:p>
          <a:r>
            <a:rPr lang="en-US"/>
            <a:t>SQL</a:t>
          </a:r>
        </a:p>
      </dgm:t>
    </dgm:pt>
    <dgm:pt modelId="{4CC75079-2743-4536-AB73-E06510D2B44E}" type="parTrans" cxnId="{0BB35452-C2A4-4945-AD15-611A228F069D}">
      <dgm:prSet/>
      <dgm:spPr/>
      <dgm:t>
        <a:bodyPr/>
        <a:lstStyle/>
        <a:p>
          <a:endParaRPr lang="en-US"/>
        </a:p>
      </dgm:t>
    </dgm:pt>
    <dgm:pt modelId="{13301E22-9BC1-409A-B4C2-C650E35872ED}" type="sibTrans" cxnId="{0BB35452-C2A4-4945-AD15-611A228F069D}">
      <dgm:prSet/>
      <dgm:spPr/>
      <dgm:t>
        <a:bodyPr/>
        <a:lstStyle/>
        <a:p>
          <a:endParaRPr lang="en-US"/>
        </a:p>
      </dgm:t>
    </dgm:pt>
    <dgm:pt modelId="{4C626771-AB78-4EB3-97B1-B6855FD0CC3B}">
      <dgm:prSet/>
      <dgm:spPr/>
      <dgm:t>
        <a:bodyPr/>
        <a:lstStyle/>
        <a:p>
          <a:r>
            <a:rPr lang="en-US"/>
            <a:t>Tableau</a:t>
          </a:r>
        </a:p>
      </dgm:t>
    </dgm:pt>
    <dgm:pt modelId="{EA27A5D7-298A-42E3-8AFD-B854934FE038}" type="parTrans" cxnId="{747BDD36-FD65-41D4-BE12-52DC9B66E20F}">
      <dgm:prSet/>
      <dgm:spPr/>
      <dgm:t>
        <a:bodyPr/>
        <a:lstStyle/>
        <a:p>
          <a:endParaRPr lang="en-US"/>
        </a:p>
      </dgm:t>
    </dgm:pt>
    <dgm:pt modelId="{9D5552A4-C48A-4CF8-B668-BC723B92D214}" type="sibTrans" cxnId="{747BDD36-FD65-41D4-BE12-52DC9B66E20F}">
      <dgm:prSet/>
      <dgm:spPr/>
      <dgm:t>
        <a:bodyPr/>
        <a:lstStyle/>
        <a:p>
          <a:endParaRPr lang="en-US"/>
        </a:p>
      </dgm:t>
    </dgm:pt>
    <dgm:pt modelId="{2F4C6A48-3EE4-4E50-9AD1-031878CF458D}">
      <dgm:prSet/>
      <dgm:spPr/>
      <dgm:t>
        <a:bodyPr/>
        <a:lstStyle/>
        <a:p>
          <a:r>
            <a:rPr lang="en-US"/>
            <a:t>Excel</a:t>
          </a:r>
        </a:p>
      </dgm:t>
    </dgm:pt>
    <dgm:pt modelId="{4816B4DD-0C0B-476D-A78E-1D975F7E93BC}" type="parTrans" cxnId="{F277889E-898F-4F06-9835-3177D0C0A17F}">
      <dgm:prSet/>
      <dgm:spPr/>
      <dgm:t>
        <a:bodyPr/>
        <a:lstStyle/>
        <a:p>
          <a:endParaRPr lang="en-US"/>
        </a:p>
      </dgm:t>
    </dgm:pt>
    <dgm:pt modelId="{30C4BCEC-56B7-4394-9C7B-644169061855}" type="sibTrans" cxnId="{F277889E-898F-4F06-9835-3177D0C0A17F}">
      <dgm:prSet/>
      <dgm:spPr/>
      <dgm:t>
        <a:bodyPr/>
        <a:lstStyle/>
        <a:p>
          <a:endParaRPr lang="en-US"/>
        </a:p>
      </dgm:t>
    </dgm:pt>
    <dgm:pt modelId="{A255EDAF-4F72-4407-8AA0-C774E4B19FE4}" type="pres">
      <dgm:prSet presAssocID="{976423B8-53C5-44F6-8EC8-2496C6157AC2}" presName="linear" presStyleCnt="0">
        <dgm:presLayoutVars>
          <dgm:dir/>
          <dgm:animLvl val="lvl"/>
          <dgm:resizeHandles val="exact"/>
        </dgm:presLayoutVars>
      </dgm:prSet>
      <dgm:spPr/>
    </dgm:pt>
    <dgm:pt modelId="{298F7196-6E41-4C43-A763-A144269394B9}" type="pres">
      <dgm:prSet presAssocID="{4ED139B6-1BAE-4CFE-A63E-8A0AD8A630F0}" presName="parentLin" presStyleCnt="0"/>
      <dgm:spPr/>
    </dgm:pt>
    <dgm:pt modelId="{8AE15613-DFF8-4358-84C8-73C2131FC7C1}" type="pres">
      <dgm:prSet presAssocID="{4ED139B6-1BAE-4CFE-A63E-8A0AD8A630F0}" presName="parentLeftMargin" presStyleLbl="node1" presStyleIdx="0" presStyleCnt="4"/>
      <dgm:spPr/>
    </dgm:pt>
    <dgm:pt modelId="{DAF3AACB-8879-44F3-BF1E-F36489D7076F}" type="pres">
      <dgm:prSet presAssocID="{4ED139B6-1BAE-4CFE-A63E-8A0AD8A630F0}" presName="parentText" presStyleLbl="node1" presStyleIdx="0" presStyleCnt="4">
        <dgm:presLayoutVars>
          <dgm:chMax val="0"/>
          <dgm:bulletEnabled val="1"/>
        </dgm:presLayoutVars>
      </dgm:prSet>
      <dgm:spPr/>
    </dgm:pt>
    <dgm:pt modelId="{7050268F-A4C0-41E9-BA2C-BABA4940E068}" type="pres">
      <dgm:prSet presAssocID="{4ED139B6-1BAE-4CFE-A63E-8A0AD8A630F0}" presName="negativeSpace" presStyleCnt="0"/>
      <dgm:spPr/>
    </dgm:pt>
    <dgm:pt modelId="{5DD8879D-FDE3-455E-A60F-C3BE08F7D893}" type="pres">
      <dgm:prSet presAssocID="{4ED139B6-1BAE-4CFE-A63E-8A0AD8A630F0}" presName="childText" presStyleLbl="conFgAcc1" presStyleIdx="0" presStyleCnt="4">
        <dgm:presLayoutVars>
          <dgm:bulletEnabled val="1"/>
        </dgm:presLayoutVars>
      </dgm:prSet>
      <dgm:spPr/>
    </dgm:pt>
    <dgm:pt modelId="{B5D1C259-DB91-463C-9570-D7F099CB350E}" type="pres">
      <dgm:prSet presAssocID="{E4A1B496-3837-4658-8D76-73B893672DAD}" presName="spaceBetweenRectangles" presStyleCnt="0"/>
      <dgm:spPr/>
    </dgm:pt>
    <dgm:pt modelId="{6301DEBE-A7ED-403A-A3A3-62E4EAFE6074}" type="pres">
      <dgm:prSet presAssocID="{586568C9-DB68-4226-A57A-8CDE233CC97A}" presName="parentLin" presStyleCnt="0"/>
      <dgm:spPr/>
    </dgm:pt>
    <dgm:pt modelId="{DEF71256-8478-4DA1-98C3-D24BD78848B0}" type="pres">
      <dgm:prSet presAssocID="{586568C9-DB68-4226-A57A-8CDE233CC97A}" presName="parentLeftMargin" presStyleLbl="node1" presStyleIdx="0" presStyleCnt="4"/>
      <dgm:spPr/>
    </dgm:pt>
    <dgm:pt modelId="{B343D63F-170E-42A7-9252-9797CAC06CD0}" type="pres">
      <dgm:prSet presAssocID="{586568C9-DB68-4226-A57A-8CDE233CC97A}" presName="parentText" presStyleLbl="node1" presStyleIdx="1" presStyleCnt="4">
        <dgm:presLayoutVars>
          <dgm:chMax val="0"/>
          <dgm:bulletEnabled val="1"/>
        </dgm:presLayoutVars>
      </dgm:prSet>
      <dgm:spPr/>
    </dgm:pt>
    <dgm:pt modelId="{42F3F282-8DD4-4DB5-ABFB-93D720414002}" type="pres">
      <dgm:prSet presAssocID="{586568C9-DB68-4226-A57A-8CDE233CC97A}" presName="negativeSpace" presStyleCnt="0"/>
      <dgm:spPr/>
    </dgm:pt>
    <dgm:pt modelId="{1BFA02AD-912C-4917-9C30-8692469B7E23}" type="pres">
      <dgm:prSet presAssocID="{586568C9-DB68-4226-A57A-8CDE233CC97A}" presName="childText" presStyleLbl="conFgAcc1" presStyleIdx="1" presStyleCnt="4">
        <dgm:presLayoutVars>
          <dgm:bulletEnabled val="1"/>
        </dgm:presLayoutVars>
      </dgm:prSet>
      <dgm:spPr/>
    </dgm:pt>
    <dgm:pt modelId="{E0EE0677-0A92-4128-8ED3-10E88FE360EC}" type="pres">
      <dgm:prSet presAssocID="{13301E22-9BC1-409A-B4C2-C650E35872ED}" presName="spaceBetweenRectangles" presStyleCnt="0"/>
      <dgm:spPr/>
    </dgm:pt>
    <dgm:pt modelId="{4DA7F404-B368-41D2-8BB0-687E61D2AA8B}" type="pres">
      <dgm:prSet presAssocID="{4C626771-AB78-4EB3-97B1-B6855FD0CC3B}" presName="parentLin" presStyleCnt="0"/>
      <dgm:spPr/>
    </dgm:pt>
    <dgm:pt modelId="{8D0177DD-D0CC-408E-A6FC-BAE71FC00952}" type="pres">
      <dgm:prSet presAssocID="{4C626771-AB78-4EB3-97B1-B6855FD0CC3B}" presName="parentLeftMargin" presStyleLbl="node1" presStyleIdx="1" presStyleCnt="4"/>
      <dgm:spPr/>
    </dgm:pt>
    <dgm:pt modelId="{B74EE542-E0B4-478F-A9F2-30B334F9ACEA}" type="pres">
      <dgm:prSet presAssocID="{4C626771-AB78-4EB3-97B1-B6855FD0CC3B}" presName="parentText" presStyleLbl="node1" presStyleIdx="2" presStyleCnt="4">
        <dgm:presLayoutVars>
          <dgm:chMax val="0"/>
          <dgm:bulletEnabled val="1"/>
        </dgm:presLayoutVars>
      </dgm:prSet>
      <dgm:spPr/>
    </dgm:pt>
    <dgm:pt modelId="{5E7FDD06-6D63-44D9-9D3D-FB5AEB8AF2A2}" type="pres">
      <dgm:prSet presAssocID="{4C626771-AB78-4EB3-97B1-B6855FD0CC3B}" presName="negativeSpace" presStyleCnt="0"/>
      <dgm:spPr/>
    </dgm:pt>
    <dgm:pt modelId="{5796B8E1-88AB-42D9-AE9C-616A72947724}" type="pres">
      <dgm:prSet presAssocID="{4C626771-AB78-4EB3-97B1-B6855FD0CC3B}" presName="childText" presStyleLbl="conFgAcc1" presStyleIdx="2" presStyleCnt="4">
        <dgm:presLayoutVars>
          <dgm:bulletEnabled val="1"/>
        </dgm:presLayoutVars>
      </dgm:prSet>
      <dgm:spPr/>
    </dgm:pt>
    <dgm:pt modelId="{9B831905-08CC-4E64-895A-853FB53EEA81}" type="pres">
      <dgm:prSet presAssocID="{9D5552A4-C48A-4CF8-B668-BC723B92D214}" presName="spaceBetweenRectangles" presStyleCnt="0"/>
      <dgm:spPr/>
    </dgm:pt>
    <dgm:pt modelId="{A4A1A5CD-EB67-477E-8BD9-95782ABC7817}" type="pres">
      <dgm:prSet presAssocID="{2F4C6A48-3EE4-4E50-9AD1-031878CF458D}" presName="parentLin" presStyleCnt="0"/>
      <dgm:spPr/>
    </dgm:pt>
    <dgm:pt modelId="{775FDC5C-057A-4283-8C65-E1E900E14895}" type="pres">
      <dgm:prSet presAssocID="{2F4C6A48-3EE4-4E50-9AD1-031878CF458D}" presName="parentLeftMargin" presStyleLbl="node1" presStyleIdx="2" presStyleCnt="4"/>
      <dgm:spPr/>
    </dgm:pt>
    <dgm:pt modelId="{CD1EC238-61E9-4691-8DA7-2BCA64F388BE}" type="pres">
      <dgm:prSet presAssocID="{2F4C6A48-3EE4-4E50-9AD1-031878CF458D}" presName="parentText" presStyleLbl="node1" presStyleIdx="3" presStyleCnt="4">
        <dgm:presLayoutVars>
          <dgm:chMax val="0"/>
          <dgm:bulletEnabled val="1"/>
        </dgm:presLayoutVars>
      </dgm:prSet>
      <dgm:spPr/>
    </dgm:pt>
    <dgm:pt modelId="{2C8CFCFB-7B12-4892-A8AC-30B4556D5526}" type="pres">
      <dgm:prSet presAssocID="{2F4C6A48-3EE4-4E50-9AD1-031878CF458D}" presName="negativeSpace" presStyleCnt="0"/>
      <dgm:spPr/>
    </dgm:pt>
    <dgm:pt modelId="{B7E8DD7B-8DDC-43CE-805C-E018D536C8E9}" type="pres">
      <dgm:prSet presAssocID="{2F4C6A48-3EE4-4E50-9AD1-031878CF458D}" presName="childText" presStyleLbl="conFgAcc1" presStyleIdx="3" presStyleCnt="4">
        <dgm:presLayoutVars>
          <dgm:bulletEnabled val="1"/>
        </dgm:presLayoutVars>
      </dgm:prSet>
      <dgm:spPr/>
    </dgm:pt>
  </dgm:ptLst>
  <dgm:cxnLst>
    <dgm:cxn modelId="{62DBF101-81D9-47DC-AE73-A3D2D6EB01BF}" type="presOf" srcId="{4C626771-AB78-4EB3-97B1-B6855FD0CC3B}" destId="{8D0177DD-D0CC-408E-A6FC-BAE71FC00952}" srcOrd="0" destOrd="0" presId="urn:microsoft.com/office/officeart/2005/8/layout/list1"/>
    <dgm:cxn modelId="{747BDD36-FD65-41D4-BE12-52DC9B66E20F}" srcId="{976423B8-53C5-44F6-8EC8-2496C6157AC2}" destId="{4C626771-AB78-4EB3-97B1-B6855FD0CC3B}" srcOrd="2" destOrd="0" parTransId="{EA27A5D7-298A-42E3-8AFD-B854934FE038}" sibTransId="{9D5552A4-C48A-4CF8-B668-BC723B92D214}"/>
    <dgm:cxn modelId="{203FC360-5128-4137-A151-DB19DA4D5B5E}" type="presOf" srcId="{976423B8-53C5-44F6-8EC8-2496C6157AC2}" destId="{A255EDAF-4F72-4407-8AA0-C774E4B19FE4}" srcOrd="0" destOrd="0" presId="urn:microsoft.com/office/officeart/2005/8/layout/list1"/>
    <dgm:cxn modelId="{4FBA0141-FE98-448D-A1CA-788415B04209}" type="presOf" srcId="{586568C9-DB68-4226-A57A-8CDE233CC97A}" destId="{B343D63F-170E-42A7-9252-9797CAC06CD0}" srcOrd="1" destOrd="0" presId="urn:microsoft.com/office/officeart/2005/8/layout/list1"/>
    <dgm:cxn modelId="{341C054E-2214-4F68-9B4C-3ECB18E002DA}" srcId="{976423B8-53C5-44F6-8EC8-2496C6157AC2}" destId="{4ED139B6-1BAE-4CFE-A63E-8A0AD8A630F0}" srcOrd="0" destOrd="0" parTransId="{D587F006-D69B-48F0-985A-6531527BA70E}" sibTransId="{E4A1B496-3837-4658-8D76-73B893672DAD}"/>
    <dgm:cxn modelId="{0BB35452-C2A4-4945-AD15-611A228F069D}" srcId="{976423B8-53C5-44F6-8EC8-2496C6157AC2}" destId="{586568C9-DB68-4226-A57A-8CDE233CC97A}" srcOrd="1" destOrd="0" parTransId="{4CC75079-2743-4536-AB73-E06510D2B44E}" sibTransId="{13301E22-9BC1-409A-B4C2-C650E35872ED}"/>
    <dgm:cxn modelId="{C4454374-C0A5-4F41-9B81-5B354E605B87}" type="presOf" srcId="{586568C9-DB68-4226-A57A-8CDE233CC97A}" destId="{DEF71256-8478-4DA1-98C3-D24BD78848B0}" srcOrd="0" destOrd="0" presId="urn:microsoft.com/office/officeart/2005/8/layout/list1"/>
    <dgm:cxn modelId="{7100F757-88C1-402B-90EE-0F4561AEFEE8}" type="presOf" srcId="{4ED139B6-1BAE-4CFE-A63E-8A0AD8A630F0}" destId="{8AE15613-DFF8-4358-84C8-73C2131FC7C1}" srcOrd="0" destOrd="0" presId="urn:microsoft.com/office/officeart/2005/8/layout/list1"/>
    <dgm:cxn modelId="{F277889E-898F-4F06-9835-3177D0C0A17F}" srcId="{976423B8-53C5-44F6-8EC8-2496C6157AC2}" destId="{2F4C6A48-3EE4-4E50-9AD1-031878CF458D}" srcOrd="3" destOrd="0" parTransId="{4816B4DD-0C0B-476D-A78E-1D975F7E93BC}" sibTransId="{30C4BCEC-56B7-4394-9C7B-644169061855}"/>
    <dgm:cxn modelId="{D4F770AA-D79C-4E5D-A977-588A520074CD}" type="presOf" srcId="{2F4C6A48-3EE4-4E50-9AD1-031878CF458D}" destId="{775FDC5C-057A-4283-8C65-E1E900E14895}" srcOrd="0" destOrd="0" presId="urn:microsoft.com/office/officeart/2005/8/layout/list1"/>
    <dgm:cxn modelId="{E290C3BD-03C6-4721-A3EA-0E5757E8C4B9}" type="presOf" srcId="{2F4C6A48-3EE4-4E50-9AD1-031878CF458D}" destId="{CD1EC238-61E9-4691-8DA7-2BCA64F388BE}" srcOrd="1" destOrd="0" presId="urn:microsoft.com/office/officeart/2005/8/layout/list1"/>
    <dgm:cxn modelId="{A61558C9-6412-4584-932B-620250556E4B}" type="presOf" srcId="{4ED139B6-1BAE-4CFE-A63E-8A0AD8A630F0}" destId="{DAF3AACB-8879-44F3-BF1E-F36489D7076F}" srcOrd="1" destOrd="0" presId="urn:microsoft.com/office/officeart/2005/8/layout/list1"/>
    <dgm:cxn modelId="{389D94DA-C229-4DFC-AF6F-B4298438E966}" type="presOf" srcId="{4C626771-AB78-4EB3-97B1-B6855FD0CC3B}" destId="{B74EE542-E0B4-478F-A9F2-30B334F9ACEA}" srcOrd="1" destOrd="0" presId="urn:microsoft.com/office/officeart/2005/8/layout/list1"/>
    <dgm:cxn modelId="{51E813A5-E308-40E6-84FD-8F759BA314CF}" type="presParOf" srcId="{A255EDAF-4F72-4407-8AA0-C774E4B19FE4}" destId="{298F7196-6E41-4C43-A763-A144269394B9}" srcOrd="0" destOrd="0" presId="urn:microsoft.com/office/officeart/2005/8/layout/list1"/>
    <dgm:cxn modelId="{4AB4E408-9E35-4BAF-A2C6-2D67C3B69C10}" type="presParOf" srcId="{298F7196-6E41-4C43-A763-A144269394B9}" destId="{8AE15613-DFF8-4358-84C8-73C2131FC7C1}" srcOrd="0" destOrd="0" presId="urn:microsoft.com/office/officeart/2005/8/layout/list1"/>
    <dgm:cxn modelId="{7C541E1F-5C99-4F1E-BC59-70CB945E750F}" type="presParOf" srcId="{298F7196-6E41-4C43-A763-A144269394B9}" destId="{DAF3AACB-8879-44F3-BF1E-F36489D7076F}" srcOrd="1" destOrd="0" presId="urn:microsoft.com/office/officeart/2005/8/layout/list1"/>
    <dgm:cxn modelId="{10F68156-83F9-43EA-891F-C3C35D70CD03}" type="presParOf" srcId="{A255EDAF-4F72-4407-8AA0-C774E4B19FE4}" destId="{7050268F-A4C0-41E9-BA2C-BABA4940E068}" srcOrd="1" destOrd="0" presId="urn:microsoft.com/office/officeart/2005/8/layout/list1"/>
    <dgm:cxn modelId="{0C2603B7-6994-4E72-A023-A45B5C390737}" type="presParOf" srcId="{A255EDAF-4F72-4407-8AA0-C774E4B19FE4}" destId="{5DD8879D-FDE3-455E-A60F-C3BE08F7D893}" srcOrd="2" destOrd="0" presId="urn:microsoft.com/office/officeart/2005/8/layout/list1"/>
    <dgm:cxn modelId="{7E851B65-7B79-4E81-8D4C-7D1C3A90A815}" type="presParOf" srcId="{A255EDAF-4F72-4407-8AA0-C774E4B19FE4}" destId="{B5D1C259-DB91-463C-9570-D7F099CB350E}" srcOrd="3" destOrd="0" presId="urn:microsoft.com/office/officeart/2005/8/layout/list1"/>
    <dgm:cxn modelId="{24C51052-D4F5-494A-946C-0DCCF24CCAB6}" type="presParOf" srcId="{A255EDAF-4F72-4407-8AA0-C774E4B19FE4}" destId="{6301DEBE-A7ED-403A-A3A3-62E4EAFE6074}" srcOrd="4" destOrd="0" presId="urn:microsoft.com/office/officeart/2005/8/layout/list1"/>
    <dgm:cxn modelId="{6A48A15B-E498-4A7D-A8E3-87025FF8FD24}" type="presParOf" srcId="{6301DEBE-A7ED-403A-A3A3-62E4EAFE6074}" destId="{DEF71256-8478-4DA1-98C3-D24BD78848B0}" srcOrd="0" destOrd="0" presId="urn:microsoft.com/office/officeart/2005/8/layout/list1"/>
    <dgm:cxn modelId="{064B1622-A160-4FD9-9A7A-1F5794962000}" type="presParOf" srcId="{6301DEBE-A7ED-403A-A3A3-62E4EAFE6074}" destId="{B343D63F-170E-42A7-9252-9797CAC06CD0}" srcOrd="1" destOrd="0" presId="urn:microsoft.com/office/officeart/2005/8/layout/list1"/>
    <dgm:cxn modelId="{3E2410EE-05FC-43FF-8D17-6482F6C94C14}" type="presParOf" srcId="{A255EDAF-4F72-4407-8AA0-C774E4B19FE4}" destId="{42F3F282-8DD4-4DB5-ABFB-93D720414002}" srcOrd="5" destOrd="0" presId="urn:microsoft.com/office/officeart/2005/8/layout/list1"/>
    <dgm:cxn modelId="{4B42DD7A-65C6-4D5F-BB14-BD25B316B5C2}" type="presParOf" srcId="{A255EDAF-4F72-4407-8AA0-C774E4B19FE4}" destId="{1BFA02AD-912C-4917-9C30-8692469B7E23}" srcOrd="6" destOrd="0" presId="urn:microsoft.com/office/officeart/2005/8/layout/list1"/>
    <dgm:cxn modelId="{E2BBDA2E-F357-47D9-86F0-6F514B94353B}" type="presParOf" srcId="{A255EDAF-4F72-4407-8AA0-C774E4B19FE4}" destId="{E0EE0677-0A92-4128-8ED3-10E88FE360EC}" srcOrd="7" destOrd="0" presId="urn:microsoft.com/office/officeart/2005/8/layout/list1"/>
    <dgm:cxn modelId="{0667C41A-85C0-4E73-A14A-6DCE67ACADF8}" type="presParOf" srcId="{A255EDAF-4F72-4407-8AA0-C774E4B19FE4}" destId="{4DA7F404-B368-41D2-8BB0-687E61D2AA8B}" srcOrd="8" destOrd="0" presId="urn:microsoft.com/office/officeart/2005/8/layout/list1"/>
    <dgm:cxn modelId="{12180971-C25A-4742-B61F-01E26FD6AD6A}" type="presParOf" srcId="{4DA7F404-B368-41D2-8BB0-687E61D2AA8B}" destId="{8D0177DD-D0CC-408E-A6FC-BAE71FC00952}" srcOrd="0" destOrd="0" presId="urn:microsoft.com/office/officeart/2005/8/layout/list1"/>
    <dgm:cxn modelId="{7C6FE11E-0B68-4F6E-A079-7990F58BC618}" type="presParOf" srcId="{4DA7F404-B368-41D2-8BB0-687E61D2AA8B}" destId="{B74EE542-E0B4-478F-A9F2-30B334F9ACEA}" srcOrd="1" destOrd="0" presId="urn:microsoft.com/office/officeart/2005/8/layout/list1"/>
    <dgm:cxn modelId="{F92435A3-0783-4E78-94DC-465C1DC26648}" type="presParOf" srcId="{A255EDAF-4F72-4407-8AA0-C774E4B19FE4}" destId="{5E7FDD06-6D63-44D9-9D3D-FB5AEB8AF2A2}" srcOrd="9" destOrd="0" presId="urn:microsoft.com/office/officeart/2005/8/layout/list1"/>
    <dgm:cxn modelId="{5B06AF5A-5557-492D-9F4E-37026676FACF}" type="presParOf" srcId="{A255EDAF-4F72-4407-8AA0-C774E4B19FE4}" destId="{5796B8E1-88AB-42D9-AE9C-616A72947724}" srcOrd="10" destOrd="0" presId="urn:microsoft.com/office/officeart/2005/8/layout/list1"/>
    <dgm:cxn modelId="{6BEB9337-E9B7-4E91-928C-9C2F6273A150}" type="presParOf" srcId="{A255EDAF-4F72-4407-8AA0-C774E4B19FE4}" destId="{9B831905-08CC-4E64-895A-853FB53EEA81}" srcOrd="11" destOrd="0" presId="urn:microsoft.com/office/officeart/2005/8/layout/list1"/>
    <dgm:cxn modelId="{2CB64489-405F-433F-94AC-02311CAC6A59}" type="presParOf" srcId="{A255EDAF-4F72-4407-8AA0-C774E4B19FE4}" destId="{A4A1A5CD-EB67-477E-8BD9-95782ABC7817}" srcOrd="12" destOrd="0" presId="urn:microsoft.com/office/officeart/2005/8/layout/list1"/>
    <dgm:cxn modelId="{631126BF-5495-49E1-9669-8D1921E2D759}" type="presParOf" srcId="{A4A1A5CD-EB67-477E-8BD9-95782ABC7817}" destId="{775FDC5C-057A-4283-8C65-E1E900E14895}" srcOrd="0" destOrd="0" presId="urn:microsoft.com/office/officeart/2005/8/layout/list1"/>
    <dgm:cxn modelId="{592F9C33-6826-4DCF-9C8D-0B113F36426F}" type="presParOf" srcId="{A4A1A5CD-EB67-477E-8BD9-95782ABC7817}" destId="{CD1EC238-61E9-4691-8DA7-2BCA64F388BE}" srcOrd="1" destOrd="0" presId="urn:microsoft.com/office/officeart/2005/8/layout/list1"/>
    <dgm:cxn modelId="{23DA0A87-C2E9-44B1-886A-D6C8052FA2C1}" type="presParOf" srcId="{A255EDAF-4F72-4407-8AA0-C774E4B19FE4}" destId="{2C8CFCFB-7B12-4892-A8AC-30B4556D5526}" srcOrd="13" destOrd="0" presId="urn:microsoft.com/office/officeart/2005/8/layout/list1"/>
    <dgm:cxn modelId="{E163AF78-25BA-4086-8913-07DDA010A8BC}" type="presParOf" srcId="{A255EDAF-4F72-4407-8AA0-C774E4B19FE4}" destId="{B7E8DD7B-8DDC-43CE-805C-E018D536C8E9}"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9F7866-A650-4067-BCAA-A809E176350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7029029-3C8E-4A76-A908-CF2D32AA0A8C}">
      <dgm:prSet/>
      <dgm:spPr/>
      <dgm:t>
        <a:bodyPr/>
        <a:lstStyle/>
        <a:p>
          <a:pPr>
            <a:lnSpc>
              <a:spcPct val="100000"/>
            </a:lnSpc>
          </a:pPr>
          <a:r>
            <a:rPr lang="en-US"/>
            <a:t>The primary objective of the "Job Scope" project is to analyze compensation trends and job market dynamics within the Egyptian technology sector. </a:t>
          </a:r>
        </a:p>
      </dgm:t>
    </dgm:pt>
    <dgm:pt modelId="{8FF79128-1390-4DBE-88AF-C04455E9F19C}" type="parTrans" cxnId="{8F9A7CF7-54BC-4409-A70E-DCB37EBCBACD}">
      <dgm:prSet/>
      <dgm:spPr/>
      <dgm:t>
        <a:bodyPr/>
        <a:lstStyle/>
        <a:p>
          <a:endParaRPr lang="en-US"/>
        </a:p>
      </dgm:t>
    </dgm:pt>
    <dgm:pt modelId="{27EF02B0-5571-426B-85C3-05BD67889E4D}" type="sibTrans" cxnId="{8F9A7CF7-54BC-4409-A70E-DCB37EBCBACD}">
      <dgm:prSet/>
      <dgm:spPr/>
      <dgm:t>
        <a:bodyPr/>
        <a:lstStyle/>
        <a:p>
          <a:pPr>
            <a:lnSpc>
              <a:spcPct val="100000"/>
            </a:lnSpc>
          </a:pPr>
          <a:endParaRPr lang="en-US"/>
        </a:p>
      </dgm:t>
    </dgm:pt>
    <dgm:pt modelId="{926BBA12-1949-461F-B910-D42811771B68}">
      <dgm:prSet/>
      <dgm:spPr/>
      <dgm:t>
        <a:bodyPr/>
        <a:lstStyle/>
        <a:p>
          <a:pPr>
            <a:lnSpc>
              <a:spcPct val="100000"/>
            </a:lnSpc>
          </a:pPr>
          <a:r>
            <a:rPr lang="en-US" dirty="0"/>
            <a:t>By leveraging data scraped from a leading website on the Egyptian job market, this project seeks to uncover insights about compensation patterns, job roles, industry focus, and diversity in the tech industry.</a:t>
          </a:r>
        </a:p>
      </dgm:t>
    </dgm:pt>
    <dgm:pt modelId="{8048E26A-40EC-4588-BAF6-9306CAD0AEBB}" type="parTrans" cxnId="{498B6BD8-DACB-4850-BEDA-00FFAD38C8C0}">
      <dgm:prSet/>
      <dgm:spPr/>
      <dgm:t>
        <a:bodyPr/>
        <a:lstStyle/>
        <a:p>
          <a:endParaRPr lang="en-US"/>
        </a:p>
      </dgm:t>
    </dgm:pt>
    <dgm:pt modelId="{9980A37B-27D9-4AFC-9EAE-885EE9307087}" type="sibTrans" cxnId="{498B6BD8-DACB-4850-BEDA-00FFAD38C8C0}">
      <dgm:prSet/>
      <dgm:spPr/>
      <dgm:t>
        <a:bodyPr/>
        <a:lstStyle/>
        <a:p>
          <a:pPr>
            <a:lnSpc>
              <a:spcPct val="100000"/>
            </a:lnSpc>
          </a:pPr>
          <a:endParaRPr lang="en-US"/>
        </a:p>
      </dgm:t>
    </dgm:pt>
    <dgm:pt modelId="{D2B24CEF-2EE9-4C3B-9933-63E60605F311}">
      <dgm:prSet/>
      <dgm:spPr/>
      <dgm:t>
        <a:bodyPr/>
        <a:lstStyle/>
        <a:p>
          <a:pPr>
            <a:lnSpc>
              <a:spcPct val="100000"/>
            </a:lnSpc>
          </a:pPr>
          <a:r>
            <a:rPr lang="en-US"/>
            <a:t>Our analysis aims to assist stakeholders—such as job seekers, employers, and policymakers—by providing a clearer understanding of the factors influencing salaries and job opportunities in Egypt’s tech landscape.</a:t>
          </a:r>
        </a:p>
      </dgm:t>
    </dgm:pt>
    <dgm:pt modelId="{9406B2DD-7755-4FC5-A41A-85FC997FF958}" type="parTrans" cxnId="{87FC7E2B-5FA8-431D-93BA-90A91C621E4B}">
      <dgm:prSet/>
      <dgm:spPr/>
      <dgm:t>
        <a:bodyPr/>
        <a:lstStyle/>
        <a:p>
          <a:endParaRPr lang="en-US"/>
        </a:p>
      </dgm:t>
    </dgm:pt>
    <dgm:pt modelId="{0D5141B8-656C-4CB5-BCD6-08BABF166D83}" type="sibTrans" cxnId="{87FC7E2B-5FA8-431D-93BA-90A91C621E4B}">
      <dgm:prSet/>
      <dgm:spPr/>
      <dgm:t>
        <a:bodyPr/>
        <a:lstStyle/>
        <a:p>
          <a:endParaRPr lang="en-US"/>
        </a:p>
      </dgm:t>
    </dgm:pt>
    <dgm:pt modelId="{489BD5DE-3D59-48FC-A86C-876544EE7C43}" type="pres">
      <dgm:prSet presAssocID="{2D9F7866-A650-4067-BCAA-A809E1763503}" presName="root" presStyleCnt="0">
        <dgm:presLayoutVars>
          <dgm:dir/>
          <dgm:resizeHandles val="exact"/>
        </dgm:presLayoutVars>
      </dgm:prSet>
      <dgm:spPr/>
    </dgm:pt>
    <dgm:pt modelId="{F35ADAEE-20F4-48EB-9964-98A345E0C12A}" type="pres">
      <dgm:prSet presAssocID="{F7029029-3C8E-4A76-A908-CF2D32AA0A8C}" presName="compNode" presStyleCnt="0"/>
      <dgm:spPr/>
    </dgm:pt>
    <dgm:pt modelId="{3E7927A2-5914-4386-8A63-19DDB3AC6A51}" type="pres">
      <dgm:prSet presAssocID="{F7029029-3C8E-4A76-A908-CF2D32AA0A8C}" presName="bgRect" presStyleLbl="bgShp" presStyleIdx="0" presStyleCnt="3"/>
      <dgm:spPr/>
    </dgm:pt>
    <dgm:pt modelId="{150F50A0-B46E-40C0-BB1B-91EDA83BDDD1}" type="pres">
      <dgm:prSet presAssocID="{F7029029-3C8E-4A76-A908-CF2D32AA0A8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iefcase"/>
        </a:ext>
      </dgm:extLst>
    </dgm:pt>
    <dgm:pt modelId="{7CF52647-AFBF-4C46-9EC5-B1E75C997504}" type="pres">
      <dgm:prSet presAssocID="{F7029029-3C8E-4A76-A908-CF2D32AA0A8C}" presName="spaceRect" presStyleCnt="0"/>
      <dgm:spPr/>
    </dgm:pt>
    <dgm:pt modelId="{2442F2E2-5CD9-4048-88CD-2E23BBC67ABE}" type="pres">
      <dgm:prSet presAssocID="{F7029029-3C8E-4A76-A908-CF2D32AA0A8C}" presName="parTx" presStyleLbl="revTx" presStyleIdx="0" presStyleCnt="3">
        <dgm:presLayoutVars>
          <dgm:chMax val="0"/>
          <dgm:chPref val="0"/>
        </dgm:presLayoutVars>
      </dgm:prSet>
      <dgm:spPr/>
    </dgm:pt>
    <dgm:pt modelId="{1BA6FF68-1F3A-48F1-B866-3ABB9C0EA5A7}" type="pres">
      <dgm:prSet presAssocID="{27EF02B0-5571-426B-85C3-05BD67889E4D}" presName="sibTrans" presStyleCnt="0"/>
      <dgm:spPr/>
    </dgm:pt>
    <dgm:pt modelId="{BD1E35DA-1533-46E4-910F-D802CFEA295B}" type="pres">
      <dgm:prSet presAssocID="{926BBA12-1949-461F-B910-D42811771B68}" presName="compNode" presStyleCnt="0"/>
      <dgm:spPr/>
    </dgm:pt>
    <dgm:pt modelId="{E5659E24-33A6-4B1A-BEE1-C37BBBB14A7A}" type="pres">
      <dgm:prSet presAssocID="{926BBA12-1949-461F-B910-D42811771B68}" presName="bgRect" presStyleLbl="bgShp" presStyleIdx="1" presStyleCnt="3"/>
      <dgm:spPr/>
    </dgm:pt>
    <dgm:pt modelId="{431ADCDA-2598-4DCA-BB66-118E7369A6DC}" type="pres">
      <dgm:prSet presAssocID="{926BBA12-1949-461F-B910-D42811771B6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ffice Worker"/>
        </a:ext>
      </dgm:extLst>
    </dgm:pt>
    <dgm:pt modelId="{30FE7C8C-D280-4BA7-9DA6-722097C116D9}" type="pres">
      <dgm:prSet presAssocID="{926BBA12-1949-461F-B910-D42811771B68}" presName="spaceRect" presStyleCnt="0"/>
      <dgm:spPr/>
    </dgm:pt>
    <dgm:pt modelId="{2821E15B-AF53-4A96-9DE7-EDDD0B327D2B}" type="pres">
      <dgm:prSet presAssocID="{926BBA12-1949-461F-B910-D42811771B68}" presName="parTx" presStyleLbl="revTx" presStyleIdx="1" presStyleCnt="3">
        <dgm:presLayoutVars>
          <dgm:chMax val="0"/>
          <dgm:chPref val="0"/>
        </dgm:presLayoutVars>
      </dgm:prSet>
      <dgm:spPr/>
    </dgm:pt>
    <dgm:pt modelId="{BE0EFC09-81C4-4172-886C-B6A9F27A6F40}" type="pres">
      <dgm:prSet presAssocID="{9980A37B-27D9-4AFC-9EAE-885EE9307087}" presName="sibTrans" presStyleCnt="0"/>
      <dgm:spPr/>
    </dgm:pt>
    <dgm:pt modelId="{0F1459FC-ACA9-4873-A570-0A442A9A4BC3}" type="pres">
      <dgm:prSet presAssocID="{D2B24CEF-2EE9-4C3B-9933-63E60605F311}" presName="compNode" presStyleCnt="0"/>
      <dgm:spPr/>
    </dgm:pt>
    <dgm:pt modelId="{223F8896-1CA5-4E6C-85EB-22B21463E722}" type="pres">
      <dgm:prSet presAssocID="{D2B24CEF-2EE9-4C3B-9933-63E60605F311}" presName="bgRect" presStyleLbl="bgShp" presStyleIdx="2" presStyleCnt="3"/>
      <dgm:spPr/>
    </dgm:pt>
    <dgm:pt modelId="{15933E3D-1506-4022-AF51-0CAA739B3159}" type="pres">
      <dgm:prSet presAssocID="{D2B24CEF-2EE9-4C3B-9933-63E60605F31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udience"/>
        </a:ext>
      </dgm:extLst>
    </dgm:pt>
    <dgm:pt modelId="{D4C55390-CCA2-4399-BE84-EF513D7BB7E8}" type="pres">
      <dgm:prSet presAssocID="{D2B24CEF-2EE9-4C3B-9933-63E60605F311}" presName="spaceRect" presStyleCnt="0"/>
      <dgm:spPr/>
    </dgm:pt>
    <dgm:pt modelId="{26A507C3-EA36-4610-BF1E-8CB74E580935}" type="pres">
      <dgm:prSet presAssocID="{D2B24CEF-2EE9-4C3B-9933-63E60605F311}" presName="parTx" presStyleLbl="revTx" presStyleIdx="2" presStyleCnt="3">
        <dgm:presLayoutVars>
          <dgm:chMax val="0"/>
          <dgm:chPref val="0"/>
        </dgm:presLayoutVars>
      </dgm:prSet>
      <dgm:spPr/>
    </dgm:pt>
  </dgm:ptLst>
  <dgm:cxnLst>
    <dgm:cxn modelId="{26875C05-30A5-4A71-8D95-D505960DB54F}" type="presOf" srcId="{D2B24CEF-2EE9-4C3B-9933-63E60605F311}" destId="{26A507C3-EA36-4610-BF1E-8CB74E580935}" srcOrd="0" destOrd="0" presId="urn:microsoft.com/office/officeart/2018/2/layout/IconVerticalSolidList"/>
    <dgm:cxn modelId="{87FC7E2B-5FA8-431D-93BA-90A91C621E4B}" srcId="{2D9F7866-A650-4067-BCAA-A809E1763503}" destId="{D2B24CEF-2EE9-4C3B-9933-63E60605F311}" srcOrd="2" destOrd="0" parTransId="{9406B2DD-7755-4FC5-A41A-85FC997FF958}" sibTransId="{0D5141B8-656C-4CB5-BCD6-08BABF166D83}"/>
    <dgm:cxn modelId="{9001BE54-C382-4B7D-9266-E9147D167C77}" type="presOf" srcId="{926BBA12-1949-461F-B910-D42811771B68}" destId="{2821E15B-AF53-4A96-9DE7-EDDD0B327D2B}" srcOrd="0" destOrd="0" presId="urn:microsoft.com/office/officeart/2018/2/layout/IconVerticalSolidList"/>
    <dgm:cxn modelId="{C61D02CF-259F-4659-9CEF-4D277466AFC5}" type="presOf" srcId="{F7029029-3C8E-4A76-A908-CF2D32AA0A8C}" destId="{2442F2E2-5CD9-4048-88CD-2E23BBC67ABE}" srcOrd="0" destOrd="0" presId="urn:microsoft.com/office/officeart/2018/2/layout/IconVerticalSolidList"/>
    <dgm:cxn modelId="{498B6BD8-DACB-4850-BEDA-00FFAD38C8C0}" srcId="{2D9F7866-A650-4067-BCAA-A809E1763503}" destId="{926BBA12-1949-461F-B910-D42811771B68}" srcOrd="1" destOrd="0" parTransId="{8048E26A-40EC-4588-BAF6-9306CAD0AEBB}" sibTransId="{9980A37B-27D9-4AFC-9EAE-885EE9307087}"/>
    <dgm:cxn modelId="{E1C81DE1-6776-4F49-AB51-9397AC24AF8B}" type="presOf" srcId="{2D9F7866-A650-4067-BCAA-A809E1763503}" destId="{489BD5DE-3D59-48FC-A86C-876544EE7C43}" srcOrd="0" destOrd="0" presId="urn:microsoft.com/office/officeart/2018/2/layout/IconVerticalSolidList"/>
    <dgm:cxn modelId="{8F9A7CF7-54BC-4409-A70E-DCB37EBCBACD}" srcId="{2D9F7866-A650-4067-BCAA-A809E1763503}" destId="{F7029029-3C8E-4A76-A908-CF2D32AA0A8C}" srcOrd="0" destOrd="0" parTransId="{8FF79128-1390-4DBE-88AF-C04455E9F19C}" sibTransId="{27EF02B0-5571-426B-85C3-05BD67889E4D}"/>
    <dgm:cxn modelId="{A78C86EF-B392-47C5-9FC4-CC2F5CC7F684}" type="presParOf" srcId="{489BD5DE-3D59-48FC-A86C-876544EE7C43}" destId="{F35ADAEE-20F4-48EB-9964-98A345E0C12A}" srcOrd="0" destOrd="0" presId="urn:microsoft.com/office/officeart/2018/2/layout/IconVerticalSolidList"/>
    <dgm:cxn modelId="{971965C2-982A-4E74-B13B-3D8E1087FC05}" type="presParOf" srcId="{F35ADAEE-20F4-48EB-9964-98A345E0C12A}" destId="{3E7927A2-5914-4386-8A63-19DDB3AC6A51}" srcOrd="0" destOrd="0" presId="urn:microsoft.com/office/officeart/2018/2/layout/IconVerticalSolidList"/>
    <dgm:cxn modelId="{018CCC63-8B75-4DBC-8617-1E33CDFE0D33}" type="presParOf" srcId="{F35ADAEE-20F4-48EB-9964-98A345E0C12A}" destId="{150F50A0-B46E-40C0-BB1B-91EDA83BDDD1}" srcOrd="1" destOrd="0" presId="urn:microsoft.com/office/officeart/2018/2/layout/IconVerticalSolidList"/>
    <dgm:cxn modelId="{D5C0E8A9-D3E7-4DE1-B7A0-355873D44110}" type="presParOf" srcId="{F35ADAEE-20F4-48EB-9964-98A345E0C12A}" destId="{7CF52647-AFBF-4C46-9EC5-B1E75C997504}" srcOrd="2" destOrd="0" presId="urn:microsoft.com/office/officeart/2018/2/layout/IconVerticalSolidList"/>
    <dgm:cxn modelId="{D47EF32E-F7EF-4BB3-B185-2E6D9A5EA072}" type="presParOf" srcId="{F35ADAEE-20F4-48EB-9964-98A345E0C12A}" destId="{2442F2E2-5CD9-4048-88CD-2E23BBC67ABE}" srcOrd="3" destOrd="0" presId="urn:microsoft.com/office/officeart/2018/2/layout/IconVerticalSolidList"/>
    <dgm:cxn modelId="{81BE6C3E-9C60-4799-AE50-06B810DBA95F}" type="presParOf" srcId="{489BD5DE-3D59-48FC-A86C-876544EE7C43}" destId="{1BA6FF68-1F3A-48F1-B866-3ABB9C0EA5A7}" srcOrd="1" destOrd="0" presId="urn:microsoft.com/office/officeart/2018/2/layout/IconVerticalSolidList"/>
    <dgm:cxn modelId="{825D5C20-BF2B-4D53-90EC-EC2275EBE976}" type="presParOf" srcId="{489BD5DE-3D59-48FC-A86C-876544EE7C43}" destId="{BD1E35DA-1533-46E4-910F-D802CFEA295B}" srcOrd="2" destOrd="0" presId="urn:microsoft.com/office/officeart/2018/2/layout/IconVerticalSolidList"/>
    <dgm:cxn modelId="{D3361CF8-2187-4AAD-80F6-5C2A095E0737}" type="presParOf" srcId="{BD1E35DA-1533-46E4-910F-D802CFEA295B}" destId="{E5659E24-33A6-4B1A-BEE1-C37BBBB14A7A}" srcOrd="0" destOrd="0" presId="urn:microsoft.com/office/officeart/2018/2/layout/IconVerticalSolidList"/>
    <dgm:cxn modelId="{A4B11C17-55DA-4961-9F6F-3090FDF25084}" type="presParOf" srcId="{BD1E35DA-1533-46E4-910F-D802CFEA295B}" destId="{431ADCDA-2598-4DCA-BB66-118E7369A6DC}" srcOrd="1" destOrd="0" presId="urn:microsoft.com/office/officeart/2018/2/layout/IconVerticalSolidList"/>
    <dgm:cxn modelId="{68F17559-311E-4060-9967-68DDF1FDBDAE}" type="presParOf" srcId="{BD1E35DA-1533-46E4-910F-D802CFEA295B}" destId="{30FE7C8C-D280-4BA7-9DA6-722097C116D9}" srcOrd="2" destOrd="0" presId="urn:microsoft.com/office/officeart/2018/2/layout/IconVerticalSolidList"/>
    <dgm:cxn modelId="{66BC068A-3130-48C1-A7EC-B6B2210DFDE8}" type="presParOf" srcId="{BD1E35DA-1533-46E4-910F-D802CFEA295B}" destId="{2821E15B-AF53-4A96-9DE7-EDDD0B327D2B}" srcOrd="3" destOrd="0" presId="urn:microsoft.com/office/officeart/2018/2/layout/IconVerticalSolidList"/>
    <dgm:cxn modelId="{8CE29CB7-9374-469C-9293-506A0D2912F1}" type="presParOf" srcId="{489BD5DE-3D59-48FC-A86C-876544EE7C43}" destId="{BE0EFC09-81C4-4172-886C-B6A9F27A6F40}" srcOrd="3" destOrd="0" presId="urn:microsoft.com/office/officeart/2018/2/layout/IconVerticalSolidList"/>
    <dgm:cxn modelId="{638A7DDC-DBFA-4A6E-9D0D-BE2A08E2719D}" type="presParOf" srcId="{489BD5DE-3D59-48FC-A86C-876544EE7C43}" destId="{0F1459FC-ACA9-4873-A570-0A442A9A4BC3}" srcOrd="4" destOrd="0" presId="urn:microsoft.com/office/officeart/2018/2/layout/IconVerticalSolidList"/>
    <dgm:cxn modelId="{53A0FF99-2077-4C4B-8B32-A3EE810FECEF}" type="presParOf" srcId="{0F1459FC-ACA9-4873-A570-0A442A9A4BC3}" destId="{223F8896-1CA5-4E6C-85EB-22B21463E722}" srcOrd="0" destOrd="0" presId="urn:microsoft.com/office/officeart/2018/2/layout/IconVerticalSolidList"/>
    <dgm:cxn modelId="{3FB24654-C85E-4AD2-8777-0AB6ED06CE97}" type="presParOf" srcId="{0F1459FC-ACA9-4873-A570-0A442A9A4BC3}" destId="{15933E3D-1506-4022-AF51-0CAA739B3159}" srcOrd="1" destOrd="0" presId="urn:microsoft.com/office/officeart/2018/2/layout/IconVerticalSolidList"/>
    <dgm:cxn modelId="{54294B64-2F52-4671-B7AB-EBA33511E4B2}" type="presParOf" srcId="{0F1459FC-ACA9-4873-A570-0A442A9A4BC3}" destId="{D4C55390-CCA2-4399-BE84-EF513D7BB7E8}" srcOrd="2" destOrd="0" presId="urn:microsoft.com/office/officeart/2018/2/layout/IconVerticalSolidList"/>
    <dgm:cxn modelId="{FA1871DB-AE32-4B66-881B-7B73F6273C3F}" type="presParOf" srcId="{0F1459FC-ACA9-4873-A570-0A442A9A4BC3}" destId="{26A507C3-EA36-4610-BF1E-8CB74E58093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4A82EA-393E-4CF6-820B-DC1F60742144}"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EFAFB1C0-ACCD-4928-B0D4-E1995D150CCE}">
      <dgm:prSet/>
      <dgm:spPr/>
      <dgm:t>
        <a:bodyPr/>
        <a:lstStyle/>
        <a:p>
          <a:r>
            <a:rPr lang="en-US"/>
            <a:t>Is there any gender pay gap within different business markets, industries, or job titles?</a:t>
          </a:r>
        </a:p>
      </dgm:t>
    </dgm:pt>
    <dgm:pt modelId="{02155F42-7D59-4E00-A857-5916290FE1E4}" type="parTrans" cxnId="{235CFCFE-489A-41AA-8525-40C011CCC6C2}">
      <dgm:prSet/>
      <dgm:spPr/>
      <dgm:t>
        <a:bodyPr/>
        <a:lstStyle/>
        <a:p>
          <a:endParaRPr lang="en-US"/>
        </a:p>
      </dgm:t>
    </dgm:pt>
    <dgm:pt modelId="{54ABD7F8-3553-4C05-A349-E2E45BECB294}" type="sibTrans" cxnId="{235CFCFE-489A-41AA-8525-40C011CCC6C2}">
      <dgm:prSet/>
      <dgm:spPr/>
      <dgm:t>
        <a:bodyPr/>
        <a:lstStyle/>
        <a:p>
          <a:endParaRPr lang="en-US"/>
        </a:p>
      </dgm:t>
    </dgm:pt>
    <dgm:pt modelId="{B2147058-0670-4666-AF9B-3884EFE35F70}">
      <dgm:prSet/>
      <dgm:spPr/>
      <dgm:t>
        <a:bodyPr/>
        <a:lstStyle/>
        <a:p>
          <a:r>
            <a:rPr lang="en-US"/>
            <a:t>How does gender representation vary across job titles, business lines, or company sizes?</a:t>
          </a:r>
        </a:p>
      </dgm:t>
    </dgm:pt>
    <dgm:pt modelId="{743659C2-99CE-4A69-A73A-FF54AD7C11CB}" type="parTrans" cxnId="{3F0CA6FF-8F36-4BFC-A0DC-726B6FEFEB76}">
      <dgm:prSet/>
      <dgm:spPr/>
      <dgm:t>
        <a:bodyPr/>
        <a:lstStyle/>
        <a:p>
          <a:endParaRPr lang="en-US"/>
        </a:p>
      </dgm:t>
    </dgm:pt>
    <dgm:pt modelId="{AAFE3874-0CFC-436F-AAB2-5841FE7CE6F5}" type="sibTrans" cxnId="{3F0CA6FF-8F36-4BFC-A0DC-726B6FEFEB76}">
      <dgm:prSet/>
      <dgm:spPr/>
      <dgm:t>
        <a:bodyPr/>
        <a:lstStyle/>
        <a:p>
          <a:endParaRPr lang="en-US"/>
        </a:p>
      </dgm:t>
    </dgm:pt>
    <dgm:pt modelId="{60A406F3-E2D0-4B80-AB28-9B50EDEBC7D1}" type="pres">
      <dgm:prSet presAssocID="{814A82EA-393E-4CF6-820B-DC1F60742144}" presName="vert0" presStyleCnt="0">
        <dgm:presLayoutVars>
          <dgm:dir/>
          <dgm:animOne val="branch"/>
          <dgm:animLvl val="lvl"/>
        </dgm:presLayoutVars>
      </dgm:prSet>
      <dgm:spPr/>
    </dgm:pt>
    <dgm:pt modelId="{7C731E20-C104-463A-B79D-CA17FC6E65B5}" type="pres">
      <dgm:prSet presAssocID="{EFAFB1C0-ACCD-4928-B0D4-E1995D150CCE}" presName="thickLine" presStyleLbl="alignNode1" presStyleIdx="0" presStyleCnt="2"/>
      <dgm:spPr/>
    </dgm:pt>
    <dgm:pt modelId="{50C071D9-1471-45DB-BFEB-CC22D9475539}" type="pres">
      <dgm:prSet presAssocID="{EFAFB1C0-ACCD-4928-B0D4-E1995D150CCE}" presName="horz1" presStyleCnt="0"/>
      <dgm:spPr/>
    </dgm:pt>
    <dgm:pt modelId="{C51E9D68-AE84-433B-9422-5601E5517C66}" type="pres">
      <dgm:prSet presAssocID="{EFAFB1C0-ACCD-4928-B0D4-E1995D150CCE}" presName="tx1" presStyleLbl="revTx" presStyleIdx="0" presStyleCnt="2"/>
      <dgm:spPr/>
    </dgm:pt>
    <dgm:pt modelId="{E098B5B4-ABD7-4EA2-98D3-82E988E15251}" type="pres">
      <dgm:prSet presAssocID="{EFAFB1C0-ACCD-4928-B0D4-E1995D150CCE}" presName="vert1" presStyleCnt="0"/>
      <dgm:spPr/>
    </dgm:pt>
    <dgm:pt modelId="{B03711EF-F09E-40FE-97C7-C3CB66315D79}" type="pres">
      <dgm:prSet presAssocID="{B2147058-0670-4666-AF9B-3884EFE35F70}" presName="thickLine" presStyleLbl="alignNode1" presStyleIdx="1" presStyleCnt="2"/>
      <dgm:spPr/>
    </dgm:pt>
    <dgm:pt modelId="{BD54BB76-842B-4EBA-AEF2-A8C7C436794A}" type="pres">
      <dgm:prSet presAssocID="{B2147058-0670-4666-AF9B-3884EFE35F70}" presName="horz1" presStyleCnt="0"/>
      <dgm:spPr/>
    </dgm:pt>
    <dgm:pt modelId="{A1763784-C49C-46C9-BAD5-5B801A8A4872}" type="pres">
      <dgm:prSet presAssocID="{B2147058-0670-4666-AF9B-3884EFE35F70}" presName="tx1" presStyleLbl="revTx" presStyleIdx="1" presStyleCnt="2"/>
      <dgm:spPr/>
    </dgm:pt>
    <dgm:pt modelId="{8AC57A14-29AA-47E4-9920-FFEF8D2B4993}" type="pres">
      <dgm:prSet presAssocID="{B2147058-0670-4666-AF9B-3884EFE35F70}" presName="vert1" presStyleCnt="0"/>
      <dgm:spPr/>
    </dgm:pt>
  </dgm:ptLst>
  <dgm:cxnLst>
    <dgm:cxn modelId="{A4872D35-59CB-4CAC-B47B-42302451AD4A}" type="presOf" srcId="{EFAFB1C0-ACCD-4928-B0D4-E1995D150CCE}" destId="{C51E9D68-AE84-433B-9422-5601E5517C66}" srcOrd="0" destOrd="0" presId="urn:microsoft.com/office/officeart/2008/layout/LinedList"/>
    <dgm:cxn modelId="{6E12FB99-66BC-44AE-A77E-B662252530B9}" type="presOf" srcId="{814A82EA-393E-4CF6-820B-DC1F60742144}" destId="{60A406F3-E2D0-4B80-AB28-9B50EDEBC7D1}" srcOrd="0" destOrd="0" presId="urn:microsoft.com/office/officeart/2008/layout/LinedList"/>
    <dgm:cxn modelId="{C9BDC3E1-93AD-428A-9783-E401A1BE7D16}" type="presOf" srcId="{B2147058-0670-4666-AF9B-3884EFE35F70}" destId="{A1763784-C49C-46C9-BAD5-5B801A8A4872}" srcOrd="0" destOrd="0" presId="urn:microsoft.com/office/officeart/2008/layout/LinedList"/>
    <dgm:cxn modelId="{235CFCFE-489A-41AA-8525-40C011CCC6C2}" srcId="{814A82EA-393E-4CF6-820B-DC1F60742144}" destId="{EFAFB1C0-ACCD-4928-B0D4-E1995D150CCE}" srcOrd="0" destOrd="0" parTransId="{02155F42-7D59-4E00-A857-5916290FE1E4}" sibTransId="{54ABD7F8-3553-4C05-A349-E2E45BECB294}"/>
    <dgm:cxn modelId="{3F0CA6FF-8F36-4BFC-A0DC-726B6FEFEB76}" srcId="{814A82EA-393E-4CF6-820B-DC1F60742144}" destId="{B2147058-0670-4666-AF9B-3884EFE35F70}" srcOrd="1" destOrd="0" parTransId="{743659C2-99CE-4A69-A73A-FF54AD7C11CB}" sibTransId="{AAFE3874-0CFC-436F-AAB2-5841FE7CE6F5}"/>
    <dgm:cxn modelId="{BF79964E-8A34-49BD-AD19-D97A8299B4E5}" type="presParOf" srcId="{60A406F3-E2D0-4B80-AB28-9B50EDEBC7D1}" destId="{7C731E20-C104-463A-B79D-CA17FC6E65B5}" srcOrd="0" destOrd="0" presId="urn:microsoft.com/office/officeart/2008/layout/LinedList"/>
    <dgm:cxn modelId="{3FACEE8C-50F0-4EFE-B02C-2FF37E331171}" type="presParOf" srcId="{60A406F3-E2D0-4B80-AB28-9B50EDEBC7D1}" destId="{50C071D9-1471-45DB-BFEB-CC22D9475539}" srcOrd="1" destOrd="0" presId="urn:microsoft.com/office/officeart/2008/layout/LinedList"/>
    <dgm:cxn modelId="{E9F021AA-79EA-4BE8-BCD7-FA59784B240B}" type="presParOf" srcId="{50C071D9-1471-45DB-BFEB-CC22D9475539}" destId="{C51E9D68-AE84-433B-9422-5601E5517C66}" srcOrd="0" destOrd="0" presId="urn:microsoft.com/office/officeart/2008/layout/LinedList"/>
    <dgm:cxn modelId="{545AB6A9-EFE6-438F-8D85-D86ED55D36CC}" type="presParOf" srcId="{50C071D9-1471-45DB-BFEB-CC22D9475539}" destId="{E098B5B4-ABD7-4EA2-98D3-82E988E15251}" srcOrd="1" destOrd="0" presId="urn:microsoft.com/office/officeart/2008/layout/LinedList"/>
    <dgm:cxn modelId="{058B4355-F2C3-417D-8C6A-E86C5A6C5047}" type="presParOf" srcId="{60A406F3-E2D0-4B80-AB28-9B50EDEBC7D1}" destId="{B03711EF-F09E-40FE-97C7-C3CB66315D79}" srcOrd="2" destOrd="0" presId="urn:microsoft.com/office/officeart/2008/layout/LinedList"/>
    <dgm:cxn modelId="{4E51D22C-14C5-462D-BB37-1F81DBA91FD4}" type="presParOf" srcId="{60A406F3-E2D0-4B80-AB28-9B50EDEBC7D1}" destId="{BD54BB76-842B-4EBA-AEF2-A8C7C436794A}" srcOrd="3" destOrd="0" presId="urn:microsoft.com/office/officeart/2008/layout/LinedList"/>
    <dgm:cxn modelId="{5D4C4C47-0A62-474C-8793-63D51E4684D5}" type="presParOf" srcId="{BD54BB76-842B-4EBA-AEF2-A8C7C436794A}" destId="{A1763784-C49C-46C9-BAD5-5B801A8A4872}" srcOrd="0" destOrd="0" presId="urn:microsoft.com/office/officeart/2008/layout/LinedList"/>
    <dgm:cxn modelId="{E06D8BC7-468A-446E-B362-8AE31D43E1B1}" type="presParOf" srcId="{BD54BB76-842B-4EBA-AEF2-A8C7C436794A}" destId="{8AC57A14-29AA-47E4-9920-FFEF8D2B499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D8879D-FDE3-455E-A60F-C3BE08F7D893}">
      <dsp:nvSpPr>
        <dsp:cNvPr id="0" name=""/>
        <dsp:cNvSpPr/>
      </dsp:nvSpPr>
      <dsp:spPr>
        <a:xfrm>
          <a:off x="0" y="497010"/>
          <a:ext cx="6900512" cy="78120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AF3AACB-8879-44F3-BF1E-F36489D7076F}">
      <dsp:nvSpPr>
        <dsp:cNvPr id="0" name=""/>
        <dsp:cNvSpPr/>
      </dsp:nvSpPr>
      <dsp:spPr>
        <a:xfrm>
          <a:off x="345025" y="39450"/>
          <a:ext cx="4830358" cy="91512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377950">
            <a:lnSpc>
              <a:spcPct val="90000"/>
            </a:lnSpc>
            <a:spcBef>
              <a:spcPct val="0"/>
            </a:spcBef>
            <a:spcAft>
              <a:spcPct val="35000"/>
            </a:spcAft>
            <a:buNone/>
          </a:pPr>
          <a:r>
            <a:rPr lang="en-US" sz="3100" kern="1200"/>
            <a:t>Python</a:t>
          </a:r>
        </a:p>
      </dsp:txBody>
      <dsp:txXfrm>
        <a:off x="389697" y="84122"/>
        <a:ext cx="4741014" cy="825776"/>
      </dsp:txXfrm>
    </dsp:sp>
    <dsp:sp modelId="{1BFA02AD-912C-4917-9C30-8692469B7E23}">
      <dsp:nvSpPr>
        <dsp:cNvPr id="0" name=""/>
        <dsp:cNvSpPr/>
      </dsp:nvSpPr>
      <dsp:spPr>
        <a:xfrm>
          <a:off x="0" y="1903170"/>
          <a:ext cx="6900512" cy="781200"/>
        </a:xfrm>
        <a:prstGeom prst="rect">
          <a:avLst/>
        </a:prstGeom>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343D63F-170E-42A7-9252-9797CAC06CD0}">
      <dsp:nvSpPr>
        <dsp:cNvPr id="0" name=""/>
        <dsp:cNvSpPr/>
      </dsp:nvSpPr>
      <dsp:spPr>
        <a:xfrm>
          <a:off x="345025" y="1445610"/>
          <a:ext cx="4830358" cy="91512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377950">
            <a:lnSpc>
              <a:spcPct val="90000"/>
            </a:lnSpc>
            <a:spcBef>
              <a:spcPct val="0"/>
            </a:spcBef>
            <a:spcAft>
              <a:spcPct val="35000"/>
            </a:spcAft>
            <a:buNone/>
          </a:pPr>
          <a:r>
            <a:rPr lang="en-US" sz="3100" kern="1200"/>
            <a:t>SQL</a:t>
          </a:r>
        </a:p>
      </dsp:txBody>
      <dsp:txXfrm>
        <a:off x="389697" y="1490282"/>
        <a:ext cx="4741014" cy="825776"/>
      </dsp:txXfrm>
    </dsp:sp>
    <dsp:sp modelId="{5796B8E1-88AB-42D9-AE9C-616A72947724}">
      <dsp:nvSpPr>
        <dsp:cNvPr id="0" name=""/>
        <dsp:cNvSpPr/>
      </dsp:nvSpPr>
      <dsp:spPr>
        <a:xfrm>
          <a:off x="0" y="3309330"/>
          <a:ext cx="6900512" cy="781200"/>
        </a:xfrm>
        <a:prstGeom prst="rect">
          <a:avLst/>
        </a:prstGeom>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74EE542-E0B4-478F-A9F2-30B334F9ACEA}">
      <dsp:nvSpPr>
        <dsp:cNvPr id="0" name=""/>
        <dsp:cNvSpPr/>
      </dsp:nvSpPr>
      <dsp:spPr>
        <a:xfrm>
          <a:off x="345025" y="2851770"/>
          <a:ext cx="4830358" cy="915120"/>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377950">
            <a:lnSpc>
              <a:spcPct val="90000"/>
            </a:lnSpc>
            <a:spcBef>
              <a:spcPct val="0"/>
            </a:spcBef>
            <a:spcAft>
              <a:spcPct val="35000"/>
            </a:spcAft>
            <a:buNone/>
          </a:pPr>
          <a:r>
            <a:rPr lang="en-US" sz="3100" kern="1200"/>
            <a:t>Tableau</a:t>
          </a:r>
        </a:p>
      </dsp:txBody>
      <dsp:txXfrm>
        <a:off x="389697" y="2896442"/>
        <a:ext cx="4741014" cy="825776"/>
      </dsp:txXfrm>
    </dsp:sp>
    <dsp:sp modelId="{B7E8DD7B-8DDC-43CE-805C-E018D536C8E9}">
      <dsp:nvSpPr>
        <dsp:cNvPr id="0" name=""/>
        <dsp:cNvSpPr/>
      </dsp:nvSpPr>
      <dsp:spPr>
        <a:xfrm>
          <a:off x="0" y="4715490"/>
          <a:ext cx="6900512" cy="781200"/>
        </a:xfrm>
        <a:prstGeom prst="rect">
          <a:avLst/>
        </a:prstGeom>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1EC238-61E9-4691-8DA7-2BCA64F388BE}">
      <dsp:nvSpPr>
        <dsp:cNvPr id="0" name=""/>
        <dsp:cNvSpPr/>
      </dsp:nvSpPr>
      <dsp:spPr>
        <a:xfrm>
          <a:off x="345025" y="4257930"/>
          <a:ext cx="4830358" cy="91512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377950">
            <a:lnSpc>
              <a:spcPct val="90000"/>
            </a:lnSpc>
            <a:spcBef>
              <a:spcPct val="0"/>
            </a:spcBef>
            <a:spcAft>
              <a:spcPct val="35000"/>
            </a:spcAft>
            <a:buNone/>
          </a:pPr>
          <a:r>
            <a:rPr lang="en-US" sz="3100" kern="1200"/>
            <a:t>Excel</a:t>
          </a:r>
        </a:p>
      </dsp:txBody>
      <dsp:txXfrm>
        <a:off x="389697" y="4302602"/>
        <a:ext cx="4741014" cy="8257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7927A2-5914-4386-8A63-19DDB3AC6A51}">
      <dsp:nvSpPr>
        <dsp:cNvPr id="0" name=""/>
        <dsp:cNvSpPr/>
      </dsp:nvSpPr>
      <dsp:spPr>
        <a:xfrm>
          <a:off x="0" y="531"/>
          <a:ext cx="10515600" cy="124293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0F50A0-B46E-40C0-BB1B-91EDA83BDDD1}">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42F2E2-5CD9-4048-88CD-2E23BBC67ABE}">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US" sz="2100" kern="1200"/>
            <a:t>The primary objective of the "Job Scope" project is to analyze compensation trends and job market dynamics within the Egyptian technology sector. </a:t>
          </a:r>
        </a:p>
      </dsp:txBody>
      <dsp:txXfrm>
        <a:off x="1435590" y="531"/>
        <a:ext cx="9080009" cy="1242935"/>
      </dsp:txXfrm>
    </dsp:sp>
    <dsp:sp modelId="{E5659E24-33A6-4B1A-BEE1-C37BBBB14A7A}">
      <dsp:nvSpPr>
        <dsp:cNvPr id="0" name=""/>
        <dsp:cNvSpPr/>
      </dsp:nvSpPr>
      <dsp:spPr>
        <a:xfrm>
          <a:off x="0" y="1554201"/>
          <a:ext cx="10515600" cy="124293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1ADCDA-2598-4DCA-BB66-118E7369A6DC}">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21E15B-AF53-4A96-9DE7-EDDD0B327D2B}">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US" sz="2100" kern="1200" dirty="0"/>
            <a:t>By leveraging data scraped from a leading website on the Egyptian job market, this project seeks to uncover insights about compensation patterns, job roles, industry focus, and diversity in the tech industry.</a:t>
          </a:r>
        </a:p>
      </dsp:txBody>
      <dsp:txXfrm>
        <a:off x="1435590" y="1554201"/>
        <a:ext cx="9080009" cy="1242935"/>
      </dsp:txXfrm>
    </dsp:sp>
    <dsp:sp modelId="{223F8896-1CA5-4E6C-85EB-22B21463E722}">
      <dsp:nvSpPr>
        <dsp:cNvPr id="0" name=""/>
        <dsp:cNvSpPr/>
      </dsp:nvSpPr>
      <dsp:spPr>
        <a:xfrm>
          <a:off x="0" y="3107870"/>
          <a:ext cx="10515600" cy="124293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933E3D-1506-4022-AF51-0CAA739B3159}">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A507C3-EA36-4610-BF1E-8CB74E580935}">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US" sz="2100" kern="1200"/>
            <a:t>Our analysis aims to assist stakeholders—such as job seekers, employers, and policymakers—by providing a clearer understanding of the factors influencing salaries and job opportunities in Egypt’s tech landscape.</a:t>
          </a:r>
        </a:p>
      </dsp:txBody>
      <dsp:txXfrm>
        <a:off x="1435590" y="3107870"/>
        <a:ext cx="9080009" cy="12429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731E20-C104-463A-B79D-CA17FC6E65B5}">
      <dsp:nvSpPr>
        <dsp:cNvPr id="0" name=""/>
        <dsp:cNvSpPr/>
      </dsp:nvSpPr>
      <dsp:spPr>
        <a:xfrm>
          <a:off x="0" y="0"/>
          <a:ext cx="5811128"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1E9D68-AE84-433B-9422-5601E5517C66}">
      <dsp:nvSpPr>
        <dsp:cNvPr id="0" name=""/>
        <dsp:cNvSpPr/>
      </dsp:nvSpPr>
      <dsp:spPr>
        <a:xfrm>
          <a:off x="0" y="0"/>
          <a:ext cx="5811128" cy="2839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a:t>Is there any gender pay gap within different business markets, industries, or job titles?</a:t>
          </a:r>
        </a:p>
      </dsp:txBody>
      <dsp:txXfrm>
        <a:off x="0" y="0"/>
        <a:ext cx="5811128" cy="2839109"/>
      </dsp:txXfrm>
    </dsp:sp>
    <dsp:sp modelId="{B03711EF-F09E-40FE-97C7-C3CB66315D79}">
      <dsp:nvSpPr>
        <dsp:cNvPr id="0" name=""/>
        <dsp:cNvSpPr/>
      </dsp:nvSpPr>
      <dsp:spPr>
        <a:xfrm>
          <a:off x="0" y="2839109"/>
          <a:ext cx="5811128"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763784-C49C-46C9-BAD5-5B801A8A4872}">
      <dsp:nvSpPr>
        <dsp:cNvPr id="0" name=""/>
        <dsp:cNvSpPr/>
      </dsp:nvSpPr>
      <dsp:spPr>
        <a:xfrm>
          <a:off x="0" y="2839109"/>
          <a:ext cx="5811128" cy="2839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a:t>How does gender representation vary across job titles, business lines, or company sizes?</a:t>
          </a:r>
        </a:p>
      </dsp:txBody>
      <dsp:txXfrm>
        <a:off x="0" y="2839109"/>
        <a:ext cx="5811128" cy="2839109"/>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1DEB0-F955-6083-B58C-9AB5E3EB15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ar-EG"/>
          </a:p>
        </p:txBody>
      </p:sp>
      <p:sp>
        <p:nvSpPr>
          <p:cNvPr id="3" name="Subtitle 2">
            <a:extLst>
              <a:ext uri="{FF2B5EF4-FFF2-40B4-BE49-F238E27FC236}">
                <a16:creationId xmlns:a16="http://schemas.microsoft.com/office/drawing/2014/main" id="{FD83DDCC-0654-A614-5F44-E7C99E1D18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ar-EG"/>
          </a:p>
        </p:txBody>
      </p:sp>
      <p:sp>
        <p:nvSpPr>
          <p:cNvPr id="4" name="Date Placeholder 3">
            <a:extLst>
              <a:ext uri="{FF2B5EF4-FFF2-40B4-BE49-F238E27FC236}">
                <a16:creationId xmlns:a16="http://schemas.microsoft.com/office/drawing/2014/main" id="{32E7A821-7069-150B-D431-3CC8BE9EA414}"/>
              </a:ext>
            </a:extLst>
          </p:cNvPr>
          <p:cNvSpPr>
            <a:spLocks noGrp="1"/>
          </p:cNvSpPr>
          <p:nvPr>
            <p:ph type="dt" sz="half" idx="10"/>
          </p:nvPr>
        </p:nvSpPr>
        <p:spPr/>
        <p:txBody>
          <a:bodyPr/>
          <a:lstStyle/>
          <a:p>
            <a:fld id="{6B1A14DE-498D-4D4C-9A42-E699B5D537C6}" type="datetimeFigureOut">
              <a:rPr lang="ar-EG" smtClean="0"/>
              <a:t>08/04/1446</a:t>
            </a:fld>
            <a:endParaRPr lang="ar-EG"/>
          </a:p>
        </p:txBody>
      </p:sp>
      <p:sp>
        <p:nvSpPr>
          <p:cNvPr id="5" name="Footer Placeholder 4">
            <a:extLst>
              <a:ext uri="{FF2B5EF4-FFF2-40B4-BE49-F238E27FC236}">
                <a16:creationId xmlns:a16="http://schemas.microsoft.com/office/drawing/2014/main" id="{4B455DA6-B48D-FEF6-B63C-390841B928CF}"/>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id="{882C5A6D-5F22-5968-5803-453B2A8BB7D8}"/>
              </a:ext>
            </a:extLst>
          </p:cNvPr>
          <p:cNvSpPr>
            <a:spLocks noGrp="1"/>
          </p:cNvSpPr>
          <p:nvPr>
            <p:ph type="sldNum" sz="quarter" idx="12"/>
          </p:nvPr>
        </p:nvSpPr>
        <p:spPr/>
        <p:txBody>
          <a:bodyPr/>
          <a:lstStyle/>
          <a:p>
            <a:fld id="{490F30CD-2130-49D4-BAC1-C6AD3B5F3D2E}" type="slidenum">
              <a:rPr lang="ar-EG" smtClean="0"/>
              <a:t>‹#›</a:t>
            </a:fld>
            <a:endParaRPr lang="ar-EG"/>
          </a:p>
        </p:txBody>
      </p:sp>
    </p:spTree>
    <p:extLst>
      <p:ext uri="{BB962C8B-B14F-4D97-AF65-F5344CB8AC3E}">
        <p14:creationId xmlns:p14="http://schemas.microsoft.com/office/powerpoint/2010/main" val="23433046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E8A11-45E6-EA52-FFD7-60D1A5AD4364}"/>
              </a:ext>
            </a:extLst>
          </p:cNvPr>
          <p:cNvSpPr>
            <a:spLocks noGrp="1"/>
          </p:cNvSpPr>
          <p:nvPr>
            <p:ph type="title"/>
          </p:nvPr>
        </p:nvSpPr>
        <p:spPr/>
        <p:txBody>
          <a:bodyPr/>
          <a:lstStyle/>
          <a:p>
            <a:r>
              <a:rPr lang="en-US"/>
              <a:t>Click to edit Master title style</a:t>
            </a:r>
            <a:endParaRPr lang="ar-EG"/>
          </a:p>
        </p:txBody>
      </p:sp>
      <p:sp>
        <p:nvSpPr>
          <p:cNvPr id="3" name="Vertical Text Placeholder 2">
            <a:extLst>
              <a:ext uri="{FF2B5EF4-FFF2-40B4-BE49-F238E27FC236}">
                <a16:creationId xmlns:a16="http://schemas.microsoft.com/office/drawing/2014/main" id="{4313F669-6212-5C37-1BAB-653703357A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id="{3E3EF556-63BF-25C3-60CC-9A3EAFD6DADE}"/>
              </a:ext>
            </a:extLst>
          </p:cNvPr>
          <p:cNvSpPr>
            <a:spLocks noGrp="1"/>
          </p:cNvSpPr>
          <p:nvPr>
            <p:ph type="dt" sz="half" idx="10"/>
          </p:nvPr>
        </p:nvSpPr>
        <p:spPr/>
        <p:txBody>
          <a:bodyPr/>
          <a:lstStyle/>
          <a:p>
            <a:fld id="{6B1A14DE-498D-4D4C-9A42-E699B5D537C6}" type="datetimeFigureOut">
              <a:rPr lang="ar-EG" smtClean="0"/>
              <a:t>08/04/1446</a:t>
            </a:fld>
            <a:endParaRPr lang="ar-EG"/>
          </a:p>
        </p:txBody>
      </p:sp>
      <p:sp>
        <p:nvSpPr>
          <p:cNvPr id="5" name="Footer Placeholder 4">
            <a:extLst>
              <a:ext uri="{FF2B5EF4-FFF2-40B4-BE49-F238E27FC236}">
                <a16:creationId xmlns:a16="http://schemas.microsoft.com/office/drawing/2014/main" id="{3C1D2640-76DD-F2A5-1812-229B483C9D7D}"/>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id="{4D58D7B9-1D7C-5DC9-B901-BB1ECAB58C17}"/>
              </a:ext>
            </a:extLst>
          </p:cNvPr>
          <p:cNvSpPr>
            <a:spLocks noGrp="1"/>
          </p:cNvSpPr>
          <p:nvPr>
            <p:ph type="sldNum" sz="quarter" idx="12"/>
          </p:nvPr>
        </p:nvSpPr>
        <p:spPr/>
        <p:txBody>
          <a:bodyPr/>
          <a:lstStyle/>
          <a:p>
            <a:fld id="{490F30CD-2130-49D4-BAC1-C6AD3B5F3D2E}" type="slidenum">
              <a:rPr lang="ar-EG" smtClean="0"/>
              <a:t>‹#›</a:t>
            </a:fld>
            <a:endParaRPr lang="ar-EG"/>
          </a:p>
        </p:txBody>
      </p:sp>
    </p:spTree>
    <p:extLst>
      <p:ext uri="{BB962C8B-B14F-4D97-AF65-F5344CB8AC3E}">
        <p14:creationId xmlns:p14="http://schemas.microsoft.com/office/powerpoint/2010/main" val="2157316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233970-9528-E8E2-34B0-BFC172E858B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ar-EG"/>
          </a:p>
        </p:txBody>
      </p:sp>
      <p:sp>
        <p:nvSpPr>
          <p:cNvPr id="3" name="Vertical Text Placeholder 2">
            <a:extLst>
              <a:ext uri="{FF2B5EF4-FFF2-40B4-BE49-F238E27FC236}">
                <a16:creationId xmlns:a16="http://schemas.microsoft.com/office/drawing/2014/main" id="{68BE2AFE-6F46-A466-7385-0873660A0C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id="{52D3F415-C99D-F09E-DE8C-42CAF00E037F}"/>
              </a:ext>
            </a:extLst>
          </p:cNvPr>
          <p:cNvSpPr>
            <a:spLocks noGrp="1"/>
          </p:cNvSpPr>
          <p:nvPr>
            <p:ph type="dt" sz="half" idx="10"/>
          </p:nvPr>
        </p:nvSpPr>
        <p:spPr/>
        <p:txBody>
          <a:bodyPr/>
          <a:lstStyle/>
          <a:p>
            <a:fld id="{6B1A14DE-498D-4D4C-9A42-E699B5D537C6}" type="datetimeFigureOut">
              <a:rPr lang="ar-EG" smtClean="0"/>
              <a:t>08/04/1446</a:t>
            </a:fld>
            <a:endParaRPr lang="ar-EG"/>
          </a:p>
        </p:txBody>
      </p:sp>
      <p:sp>
        <p:nvSpPr>
          <p:cNvPr id="5" name="Footer Placeholder 4">
            <a:extLst>
              <a:ext uri="{FF2B5EF4-FFF2-40B4-BE49-F238E27FC236}">
                <a16:creationId xmlns:a16="http://schemas.microsoft.com/office/drawing/2014/main" id="{E06D0D22-0375-5D0D-96EE-AFDD8A9EA533}"/>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id="{07D54420-DCFE-0F6D-C8E8-BEEE4B2ED93E}"/>
              </a:ext>
            </a:extLst>
          </p:cNvPr>
          <p:cNvSpPr>
            <a:spLocks noGrp="1"/>
          </p:cNvSpPr>
          <p:nvPr>
            <p:ph type="sldNum" sz="quarter" idx="12"/>
          </p:nvPr>
        </p:nvSpPr>
        <p:spPr/>
        <p:txBody>
          <a:bodyPr/>
          <a:lstStyle/>
          <a:p>
            <a:fld id="{490F30CD-2130-49D4-BAC1-C6AD3B5F3D2E}" type="slidenum">
              <a:rPr lang="ar-EG" smtClean="0"/>
              <a:t>‹#›</a:t>
            </a:fld>
            <a:endParaRPr lang="ar-EG"/>
          </a:p>
        </p:txBody>
      </p:sp>
    </p:spTree>
    <p:extLst>
      <p:ext uri="{BB962C8B-B14F-4D97-AF65-F5344CB8AC3E}">
        <p14:creationId xmlns:p14="http://schemas.microsoft.com/office/powerpoint/2010/main" val="3946164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644CC-BCD0-ED23-348B-0E9D473570BD}"/>
              </a:ext>
            </a:extLst>
          </p:cNvPr>
          <p:cNvSpPr>
            <a:spLocks noGrp="1"/>
          </p:cNvSpPr>
          <p:nvPr>
            <p:ph type="title"/>
          </p:nvPr>
        </p:nvSpPr>
        <p:spPr/>
        <p:txBody>
          <a:bodyPr/>
          <a:lstStyle/>
          <a:p>
            <a:r>
              <a:rPr lang="en-US"/>
              <a:t>Click to edit Master title style</a:t>
            </a:r>
            <a:endParaRPr lang="ar-EG"/>
          </a:p>
        </p:txBody>
      </p:sp>
      <p:sp>
        <p:nvSpPr>
          <p:cNvPr id="3" name="Content Placeholder 2">
            <a:extLst>
              <a:ext uri="{FF2B5EF4-FFF2-40B4-BE49-F238E27FC236}">
                <a16:creationId xmlns:a16="http://schemas.microsoft.com/office/drawing/2014/main" id="{2B2B74A8-8B3D-3FF9-766A-D54485CDD3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id="{01ABE988-E547-B529-5CE5-2CAD34089FFF}"/>
              </a:ext>
            </a:extLst>
          </p:cNvPr>
          <p:cNvSpPr>
            <a:spLocks noGrp="1"/>
          </p:cNvSpPr>
          <p:nvPr>
            <p:ph type="dt" sz="half" idx="10"/>
          </p:nvPr>
        </p:nvSpPr>
        <p:spPr/>
        <p:txBody>
          <a:bodyPr/>
          <a:lstStyle/>
          <a:p>
            <a:fld id="{6B1A14DE-498D-4D4C-9A42-E699B5D537C6}" type="datetimeFigureOut">
              <a:rPr lang="ar-EG" smtClean="0"/>
              <a:t>08/04/1446</a:t>
            </a:fld>
            <a:endParaRPr lang="ar-EG"/>
          </a:p>
        </p:txBody>
      </p:sp>
      <p:sp>
        <p:nvSpPr>
          <p:cNvPr id="5" name="Footer Placeholder 4">
            <a:extLst>
              <a:ext uri="{FF2B5EF4-FFF2-40B4-BE49-F238E27FC236}">
                <a16:creationId xmlns:a16="http://schemas.microsoft.com/office/drawing/2014/main" id="{03670286-B0D4-9312-7E8B-19ED3177F76E}"/>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id="{02B4950B-FF1B-BF40-0EB9-F4886D51FA68}"/>
              </a:ext>
            </a:extLst>
          </p:cNvPr>
          <p:cNvSpPr>
            <a:spLocks noGrp="1"/>
          </p:cNvSpPr>
          <p:nvPr>
            <p:ph type="sldNum" sz="quarter" idx="12"/>
          </p:nvPr>
        </p:nvSpPr>
        <p:spPr/>
        <p:txBody>
          <a:bodyPr/>
          <a:lstStyle/>
          <a:p>
            <a:fld id="{490F30CD-2130-49D4-BAC1-C6AD3B5F3D2E}" type="slidenum">
              <a:rPr lang="ar-EG" smtClean="0"/>
              <a:t>‹#›</a:t>
            </a:fld>
            <a:endParaRPr lang="ar-EG"/>
          </a:p>
        </p:txBody>
      </p:sp>
    </p:spTree>
    <p:extLst>
      <p:ext uri="{BB962C8B-B14F-4D97-AF65-F5344CB8AC3E}">
        <p14:creationId xmlns:p14="http://schemas.microsoft.com/office/powerpoint/2010/main" val="425123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25067-7EA5-C841-1475-C79E6EDCBC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ar-EG"/>
          </a:p>
        </p:txBody>
      </p:sp>
      <p:sp>
        <p:nvSpPr>
          <p:cNvPr id="3" name="Text Placeholder 2">
            <a:extLst>
              <a:ext uri="{FF2B5EF4-FFF2-40B4-BE49-F238E27FC236}">
                <a16:creationId xmlns:a16="http://schemas.microsoft.com/office/drawing/2014/main" id="{D84E49A7-A0CD-9F7E-EE68-4094409DBBD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ECCD0B5-6438-514F-1F23-DC57BF389739}"/>
              </a:ext>
            </a:extLst>
          </p:cNvPr>
          <p:cNvSpPr>
            <a:spLocks noGrp="1"/>
          </p:cNvSpPr>
          <p:nvPr>
            <p:ph type="dt" sz="half" idx="10"/>
          </p:nvPr>
        </p:nvSpPr>
        <p:spPr/>
        <p:txBody>
          <a:bodyPr/>
          <a:lstStyle/>
          <a:p>
            <a:fld id="{6B1A14DE-498D-4D4C-9A42-E699B5D537C6}" type="datetimeFigureOut">
              <a:rPr lang="ar-EG" smtClean="0"/>
              <a:t>08/04/1446</a:t>
            </a:fld>
            <a:endParaRPr lang="ar-EG"/>
          </a:p>
        </p:txBody>
      </p:sp>
      <p:sp>
        <p:nvSpPr>
          <p:cNvPr id="5" name="Footer Placeholder 4">
            <a:extLst>
              <a:ext uri="{FF2B5EF4-FFF2-40B4-BE49-F238E27FC236}">
                <a16:creationId xmlns:a16="http://schemas.microsoft.com/office/drawing/2014/main" id="{784DEAD9-8D0F-DEA0-4DBA-955D651D53D8}"/>
              </a:ext>
            </a:extLst>
          </p:cNvPr>
          <p:cNvSpPr>
            <a:spLocks noGrp="1"/>
          </p:cNvSpPr>
          <p:nvPr>
            <p:ph type="ftr" sz="quarter" idx="11"/>
          </p:nvPr>
        </p:nvSpPr>
        <p:spPr/>
        <p:txBody>
          <a:bodyPr/>
          <a:lstStyle/>
          <a:p>
            <a:endParaRPr lang="ar-EG"/>
          </a:p>
        </p:txBody>
      </p:sp>
      <p:sp>
        <p:nvSpPr>
          <p:cNvPr id="6" name="Slide Number Placeholder 5">
            <a:extLst>
              <a:ext uri="{FF2B5EF4-FFF2-40B4-BE49-F238E27FC236}">
                <a16:creationId xmlns:a16="http://schemas.microsoft.com/office/drawing/2014/main" id="{3639A2A8-70CE-213A-B8D6-BD6244B6EE0F}"/>
              </a:ext>
            </a:extLst>
          </p:cNvPr>
          <p:cNvSpPr>
            <a:spLocks noGrp="1"/>
          </p:cNvSpPr>
          <p:nvPr>
            <p:ph type="sldNum" sz="quarter" idx="12"/>
          </p:nvPr>
        </p:nvSpPr>
        <p:spPr/>
        <p:txBody>
          <a:bodyPr/>
          <a:lstStyle/>
          <a:p>
            <a:fld id="{490F30CD-2130-49D4-BAC1-C6AD3B5F3D2E}" type="slidenum">
              <a:rPr lang="ar-EG" smtClean="0"/>
              <a:t>‹#›</a:t>
            </a:fld>
            <a:endParaRPr lang="ar-EG"/>
          </a:p>
        </p:txBody>
      </p:sp>
    </p:spTree>
    <p:extLst>
      <p:ext uri="{BB962C8B-B14F-4D97-AF65-F5344CB8AC3E}">
        <p14:creationId xmlns:p14="http://schemas.microsoft.com/office/powerpoint/2010/main" val="2763993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DD647-2084-C528-E98B-7FF30C76E0B1}"/>
              </a:ext>
            </a:extLst>
          </p:cNvPr>
          <p:cNvSpPr>
            <a:spLocks noGrp="1"/>
          </p:cNvSpPr>
          <p:nvPr>
            <p:ph type="title"/>
          </p:nvPr>
        </p:nvSpPr>
        <p:spPr/>
        <p:txBody>
          <a:bodyPr/>
          <a:lstStyle/>
          <a:p>
            <a:r>
              <a:rPr lang="en-US"/>
              <a:t>Click to edit Master title style</a:t>
            </a:r>
            <a:endParaRPr lang="ar-EG"/>
          </a:p>
        </p:txBody>
      </p:sp>
      <p:sp>
        <p:nvSpPr>
          <p:cNvPr id="3" name="Content Placeholder 2">
            <a:extLst>
              <a:ext uri="{FF2B5EF4-FFF2-40B4-BE49-F238E27FC236}">
                <a16:creationId xmlns:a16="http://schemas.microsoft.com/office/drawing/2014/main" id="{90452B45-0509-0448-1FBC-6B4E9504576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Content Placeholder 3">
            <a:extLst>
              <a:ext uri="{FF2B5EF4-FFF2-40B4-BE49-F238E27FC236}">
                <a16:creationId xmlns:a16="http://schemas.microsoft.com/office/drawing/2014/main" id="{CB5781EB-4BC8-1D59-EF1C-20C0C34F384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Date Placeholder 4">
            <a:extLst>
              <a:ext uri="{FF2B5EF4-FFF2-40B4-BE49-F238E27FC236}">
                <a16:creationId xmlns:a16="http://schemas.microsoft.com/office/drawing/2014/main" id="{F19DA3DF-B90B-27A5-2AC2-12CC7A877A26}"/>
              </a:ext>
            </a:extLst>
          </p:cNvPr>
          <p:cNvSpPr>
            <a:spLocks noGrp="1"/>
          </p:cNvSpPr>
          <p:nvPr>
            <p:ph type="dt" sz="half" idx="10"/>
          </p:nvPr>
        </p:nvSpPr>
        <p:spPr/>
        <p:txBody>
          <a:bodyPr/>
          <a:lstStyle/>
          <a:p>
            <a:fld id="{6B1A14DE-498D-4D4C-9A42-E699B5D537C6}" type="datetimeFigureOut">
              <a:rPr lang="ar-EG" smtClean="0"/>
              <a:t>08/04/1446</a:t>
            </a:fld>
            <a:endParaRPr lang="ar-EG"/>
          </a:p>
        </p:txBody>
      </p:sp>
      <p:sp>
        <p:nvSpPr>
          <p:cNvPr id="6" name="Footer Placeholder 5">
            <a:extLst>
              <a:ext uri="{FF2B5EF4-FFF2-40B4-BE49-F238E27FC236}">
                <a16:creationId xmlns:a16="http://schemas.microsoft.com/office/drawing/2014/main" id="{87D527D4-FA60-962D-AB8B-FA4B386E2D00}"/>
              </a:ext>
            </a:extLst>
          </p:cNvPr>
          <p:cNvSpPr>
            <a:spLocks noGrp="1"/>
          </p:cNvSpPr>
          <p:nvPr>
            <p:ph type="ftr" sz="quarter" idx="11"/>
          </p:nvPr>
        </p:nvSpPr>
        <p:spPr/>
        <p:txBody>
          <a:bodyPr/>
          <a:lstStyle/>
          <a:p>
            <a:endParaRPr lang="ar-EG"/>
          </a:p>
        </p:txBody>
      </p:sp>
      <p:sp>
        <p:nvSpPr>
          <p:cNvPr id="7" name="Slide Number Placeholder 6">
            <a:extLst>
              <a:ext uri="{FF2B5EF4-FFF2-40B4-BE49-F238E27FC236}">
                <a16:creationId xmlns:a16="http://schemas.microsoft.com/office/drawing/2014/main" id="{E026CFFE-A24B-03E5-DA5F-9780ECFAA90C}"/>
              </a:ext>
            </a:extLst>
          </p:cNvPr>
          <p:cNvSpPr>
            <a:spLocks noGrp="1"/>
          </p:cNvSpPr>
          <p:nvPr>
            <p:ph type="sldNum" sz="quarter" idx="12"/>
          </p:nvPr>
        </p:nvSpPr>
        <p:spPr/>
        <p:txBody>
          <a:bodyPr/>
          <a:lstStyle/>
          <a:p>
            <a:fld id="{490F30CD-2130-49D4-BAC1-C6AD3B5F3D2E}" type="slidenum">
              <a:rPr lang="ar-EG" smtClean="0"/>
              <a:t>‹#›</a:t>
            </a:fld>
            <a:endParaRPr lang="ar-EG"/>
          </a:p>
        </p:txBody>
      </p:sp>
    </p:spTree>
    <p:extLst>
      <p:ext uri="{BB962C8B-B14F-4D97-AF65-F5344CB8AC3E}">
        <p14:creationId xmlns:p14="http://schemas.microsoft.com/office/powerpoint/2010/main" val="1699935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78AEB-2BD9-D039-C0D7-E0C5DB860B5F}"/>
              </a:ext>
            </a:extLst>
          </p:cNvPr>
          <p:cNvSpPr>
            <a:spLocks noGrp="1"/>
          </p:cNvSpPr>
          <p:nvPr>
            <p:ph type="title"/>
          </p:nvPr>
        </p:nvSpPr>
        <p:spPr>
          <a:xfrm>
            <a:off x="839788" y="365125"/>
            <a:ext cx="10515600" cy="1325563"/>
          </a:xfrm>
        </p:spPr>
        <p:txBody>
          <a:bodyPr/>
          <a:lstStyle/>
          <a:p>
            <a:r>
              <a:rPr lang="en-US"/>
              <a:t>Click to edit Master title style</a:t>
            </a:r>
            <a:endParaRPr lang="ar-EG"/>
          </a:p>
        </p:txBody>
      </p:sp>
      <p:sp>
        <p:nvSpPr>
          <p:cNvPr id="3" name="Text Placeholder 2">
            <a:extLst>
              <a:ext uri="{FF2B5EF4-FFF2-40B4-BE49-F238E27FC236}">
                <a16:creationId xmlns:a16="http://schemas.microsoft.com/office/drawing/2014/main" id="{E224FDF2-C016-7DAE-321D-500E23903F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54CE81-4BB0-02B8-43D9-CE626E46C9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5" name="Text Placeholder 4">
            <a:extLst>
              <a:ext uri="{FF2B5EF4-FFF2-40B4-BE49-F238E27FC236}">
                <a16:creationId xmlns:a16="http://schemas.microsoft.com/office/drawing/2014/main" id="{9EBDE5AD-C605-DE37-67E9-B337A31C60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4D470F-DD10-3BFE-799A-C7C58DFB17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7" name="Date Placeholder 6">
            <a:extLst>
              <a:ext uri="{FF2B5EF4-FFF2-40B4-BE49-F238E27FC236}">
                <a16:creationId xmlns:a16="http://schemas.microsoft.com/office/drawing/2014/main" id="{D763F4A9-3DA6-5584-1505-CFA74831D8B7}"/>
              </a:ext>
            </a:extLst>
          </p:cNvPr>
          <p:cNvSpPr>
            <a:spLocks noGrp="1"/>
          </p:cNvSpPr>
          <p:nvPr>
            <p:ph type="dt" sz="half" idx="10"/>
          </p:nvPr>
        </p:nvSpPr>
        <p:spPr/>
        <p:txBody>
          <a:bodyPr/>
          <a:lstStyle/>
          <a:p>
            <a:fld id="{6B1A14DE-498D-4D4C-9A42-E699B5D537C6}" type="datetimeFigureOut">
              <a:rPr lang="ar-EG" smtClean="0"/>
              <a:t>08/04/1446</a:t>
            </a:fld>
            <a:endParaRPr lang="ar-EG"/>
          </a:p>
        </p:txBody>
      </p:sp>
      <p:sp>
        <p:nvSpPr>
          <p:cNvPr id="8" name="Footer Placeholder 7">
            <a:extLst>
              <a:ext uri="{FF2B5EF4-FFF2-40B4-BE49-F238E27FC236}">
                <a16:creationId xmlns:a16="http://schemas.microsoft.com/office/drawing/2014/main" id="{F39E891C-2A13-7895-CE73-4B0BA28049C8}"/>
              </a:ext>
            </a:extLst>
          </p:cNvPr>
          <p:cNvSpPr>
            <a:spLocks noGrp="1"/>
          </p:cNvSpPr>
          <p:nvPr>
            <p:ph type="ftr" sz="quarter" idx="11"/>
          </p:nvPr>
        </p:nvSpPr>
        <p:spPr/>
        <p:txBody>
          <a:bodyPr/>
          <a:lstStyle/>
          <a:p>
            <a:endParaRPr lang="ar-EG"/>
          </a:p>
        </p:txBody>
      </p:sp>
      <p:sp>
        <p:nvSpPr>
          <p:cNvPr id="9" name="Slide Number Placeholder 8">
            <a:extLst>
              <a:ext uri="{FF2B5EF4-FFF2-40B4-BE49-F238E27FC236}">
                <a16:creationId xmlns:a16="http://schemas.microsoft.com/office/drawing/2014/main" id="{33CA4210-092C-C443-219F-868E4ACECD6C}"/>
              </a:ext>
            </a:extLst>
          </p:cNvPr>
          <p:cNvSpPr>
            <a:spLocks noGrp="1"/>
          </p:cNvSpPr>
          <p:nvPr>
            <p:ph type="sldNum" sz="quarter" idx="12"/>
          </p:nvPr>
        </p:nvSpPr>
        <p:spPr/>
        <p:txBody>
          <a:bodyPr/>
          <a:lstStyle/>
          <a:p>
            <a:fld id="{490F30CD-2130-49D4-BAC1-C6AD3B5F3D2E}" type="slidenum">
              <a:rPr lang="ar-EG" smtClean="0"/>
              <a:t>‹#›</a:t>
            </a:fld>
            <a:endParaRPr lang="ar-EG"/>
          </a:p>
        </p:txBody>
      </p:sp>
    </p:spTree>
    <p:extLst>
      <p:ext uri="{BB962C8B-B14F-4D97-AF65-F5344CB8AC3E}">
        <p14:creationId xmlns:p14="http://schemas.microsoft.com/office/powerpoint/2010/main" val="3686278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4D108-48E3-E978-63DC-D1BF1663ECCB}"/>
              </a:ext>
            </a:extLst>
          </p:cNvPr>
          <p:cNvSpPr>
            <a:spLocks noGrp="1"/>
          </p:cNvSpPr>
          <p:nvPr>
            <p:ph type="title"/>
          </p:nvPr>
        </p:nvSpPr>
        <p:spPr/>
        <p:txBody>
          <a:bodyPr/>
          <a:lstStyle/>
          <a:p>
            <a:r>
              <a:rPr lang="en-US"/>
              <a:t>Click to edit Master title style</a:t>
            </a:r>
            <a:endParaRPr lang="ar-EG"/>
          </a:p>
        </p:txBody>
      </p:sp>
      <p:sp>
        <p:nvSpPr>
          <p:cNvPr id="3" name="Date Placeholder 2">
            <a:extLst>
              <a:ext uri="{FF2B5EF4-FFF2-40B4-BE49-F238E27FC236}">
                <a16:creationId xmlns:a16="http://schemas.microsoft.com/office/drawing/2014/main" id="{728A7212-6C8E-E9FA-F802-32DDFC39022E}"/>
              </a:ext>
            </a:extLst>
          </p:cNvPr>
          <p:cNvSpPr>
            <a:spLocks noGrp="1"/>
          </p:cNvSpPr>
          <p:nvPr>
            <p:ph type="dt" sz="half" idx="10"/>
          </p:nvPr>
        </p:nvSpPr>
        <p:spPr/>
        <p:txBody>
          <a:bodyPr/>
          <a:lstStyle/>
          <a:p>
            <a:fld id="{6B1A14DE-498D-4D4C-9A42-E699B5D537C6}" type="datetimeFigureOut">
              <a:rPr lang="ar-EG" smtClean="0"/>
              <a:t>08/04/1446</a:t>
            </a:fld>
            <a:endParaRPr lang="ar-EG"/>
          </a:p>
        </p:txBody>
      </p:sp>
      <p:sp>
        <p:nvSpPr>
          <p:cNvPr id="4" name="Footer Placeholder 3">
            <a:extLst>
              <a:ext uri="{FF2B5EF4-FFF2-40B4-BE49-F238E27FC236}">
                <a16:creationId xmlns:a16="http://schemas.microsoft.com/office/drawing/2014/main" id="{C10E6719-D92C-4F70-B8C4-DAE737440147}"/>
              </a:ext>
            </a:extLst>
          </p:cNvPr>
          <p:cNvSpPr>
            <a:spLocks noGrp="1"/>
          </p:cNvSpPr>
          <p:nvPr>
            <p:ph type="ftr" sz="quarter" idx="11"/>
          </p:nvPr>
        </p:nvSpPr>
        <p:spPr/>
        <p:txBody>
          <a:bodyPr/>
          <a:lstStyle/>
          <a:p>
            <a:endParaRPr lang="ar-EG"/>
          </a:p>
        </p:txBody>
      </p:sp>
      <p:sp>
        <p:nvSpPr>
          <p:cNvPr id="5" name="Slide Number Placeholder 4">
            <a:extLst>
              <a:ext uri="{FF2B5EF4-FFF2-40B4-BE49-F238E27FC236}">
                <a16:creationId xmlns:a16="http://schemas.microsoft.com/office/drawing/2014/main" id="{51027175-7A22-F8D4-B815-A44669F1326F}"/>
              </a:ext>
            </a:extLst>
          </p:cNvPr>
          <p:cNvSpPr>
            <a:spLocks noGrp="1"/>
          </p:cNvSpPr>
          <p:nvPr>
            <p:ph type="sldNum" sz="quarter" idx="12"/>
          </p:nvPr>
        </p:nvSpPr>
        <p:spPr/>
        <p:txBody>
          <a:bodyPr/>
          <a:lstStyle/>
          <a:p>
            <a:fld id="{490F30CD-2130-49D4-BAC1-C6AD3B5F3D2E}" type="slidenum">
              <a:rPr lang="ar-EG" smtClean="0"/>
              <a:t>‹#›</a:t>
            </a:fld>
            <a:endParaRPr lang="ar-EG"/>
          </a:p>
        </p:txBody>
      </p:sp>
    </p:spTree>
    <p:extLst>
      <p:ext uri="{BB962C8B-B14F-4D97-AF65-F5344CB8AC3E}">
        <p14:creationId xmlns:p14="http://schemas.microsoft.com/office/powerpoint/2010/main" val="3008406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1EA6F1-A1F0-D662-4874-4C64BB1DD04B}"/>
              </a:ext>
            </a:extLst>
          </p:cNvPr>
          <p:cNvSpPr>
            <a:spLocks noGrp="1"/>
          </p:cNvSpPr>
          <p:nvPr>
            <p:ph type="dt" sz="half" idx="10"/>
          </p:nvPr>
        </p:nvSpPr>
        <p:spPr/>
        <p:txBody>
          <a:bodyPr/>
          <a:lstStyle/>
          <a:p>
            <a:fld id="{6B1A14DE-498D-4D4C-9A42-E699B5D537C6}" type="datetimeFigureOut">
              <a:rPr lang="ar-EG" smtClean="0"/>
              <a:t>08/04/1446</a:t>
            </a:fld>
            <a:endParaRPr lang="ar-EG"/>
          </a:p>
        </p:txBody>
      </p:sp>
      <p:sp>
        <p:nvSpPr>
          <p:cNvPr id="3" name="Footer Placeholder 2">
            <a:extLst>
              <a:ext uri="{FF2B5EF4-FFF2-40B4-BE49-F238E27FC236}">
                <a16:creationId xmlns:a16="http://schemas.microsoft.com/office/drawing/2014/main" id="{DFBC9F10-8962-1781-605B-4A91DC05BAED}"/>
              </a:ext>
            </a:extLst>
          </p:cNvPr>
          <p:cNvSpPr>
            <a:spLocks noGrp="1"/>
          </p:cNvSpPr>
          <p:nvPr>
            <p:ph type="ftr" sz="quarter" idx="11"/>
          </p:nvPr>
        </p:nvSpPr>
        <p:spPr/>
        <p:txBody>
          <a:bodyPr/>
          <a:lstStyle/>
          <a:p>
            <a:endParaRPr lang="ar-EG"/>
          </a:p>
        </p:txBody>
      </p:sp>
      <p:sp>
        <p:nvSpPr>
          <p:cNvPr id="4" name="Slide Number Placeholder 3">
            <a:extLst>
              <a:ext uri="{FF2B5EF4-FFF2-40B4-BE49-F238E27FC236}">
                <a16:creationId xmlns:a16="http://schemas.microsoft.com/office/drawing/2014/main" id="{6ACBCB08-7088-6908-9F33-CA282EA3CE4C}"/>
              </a:ext>
            </a:extLst>
          </p:cNvPr>
          <p:cNvSpPr>
            <a:spLocks noGrp="1"/>
          </p:cNvSpPr>
          <p:nvPr>
            <p:ph type="sldNum" sz="quarter" idx="12"/>
          </p:nvPr>
        </p:nvSpPr>
        <p:spPr/>
        <p:txBody>
          <a:bodyPr/>
          <a:lstStyle/>
          <a:p>
            <a:fld id="{490F30CD-2130-49D4-BAC1-C6AD3B5F3D2E}" type="slidenum">
              <a:rPr lang="ar-EG" smtClean="0"/>
              <a:t>‹#›</a:t>
            </a:fld>
            <a:endParaRPr lang="ar-EG"/>
          </a:p>
        </p:txBody>
      </p:sp>
    </p:spTree>
    <p:extLst>
      <p:ext uri="{BB962C8B-B14F-4D97-AF65-F5344CB8AC3E}">
        <p14:creationId xmlns:p14="http://schemas.microsoft.com/office/powerpoint/2010/main" val="4177393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44426-6A67-A23E-78B5-6A0A08EDD8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EG"/>
          </a:p>
        </p:txBody>
      </p:sp>
      <p:sp>
        <p:nvSpPr>
          <p:cNvPr id="3" name="Content Placeholder 2">
            <a:extLst>
              <a:ext uri="{FF2B5EF4-FFF2-40B4-BE49-F238E27FC236}">
                <a16:creationId xmlns:a16="http://schemas.microsoft.com/office/drawing/2014/main" id="{FFD93B91-B556-E435-1A6A-4D976A4FC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Text Placeholder 3">
            <a:extLst>
              <a:ext uri="{FF2B5EF4-FFF2-40B4-BE49-F238E27FC236}">
                <a16:creationId xmlns:a16="http://schemas.microsoft.com/office/drawing/2014/main" id="{B1AE3DA2-AD05-9537-06C3-7953B5A314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2E13E6-8F52-CFC1-A841-F7250EAF7608}"/>
              </a:ext>
            </a:extLst>
          </p:cNvPr>
          <p:cNvSpPr>
            <a:spLocks noGrp="1"/>
          </p:cNvSpPr>
          <p:nvPr>
            <p:ph type="dt" sz="half" idx="10"/>
          </p:nvPr>
        </p:nvSpPr>
        <p:spPr/>
        <p:txBody>
          <a:bodyPr/>
          <a:lstStyle/>
          <a:p>
            <a:fld id="{6B1A14DE-498D-4D4C-9A42-E699B5D537C6}" type="datetimeFigureOut">
              <a:rPr lang="ar-EG" smtClean="0"/>
              <a:t>08/04/1446</a:t>
            </a:fld>
            <a:endParaRPr lang="ar-EG"/>
          </a:p>
        </p:txBody>
      </p:sp>
      <p:sp>
        <p:nvSpPr>
          <p:cNvPr id="6" name="Footer Placeholder 5">
            <a:extLst>
              <a:ext uri="{FF2B5EF4-FFF2-40B4-BE49-F238E27FC236}">
                <a16:creationId xmlns:a16="http://schemas.microsoft.com/office/drawing/2014/main" id="{F974F974-E88D-EEEF-2B5F-D4101231471D}"/>
              </a:ext>
            </a:extLst>
          </p:cNvPr>
          <p:cNvSpPr>
            <a:spLocks noGrp="1"/>
          </p:cNvSpPr>
          <p:nvPr>
            <p:ph type="ftr" sz="quarter" idx="11"/>
          </p:nvPr>
        </p:nvSpPr>
        <p:spPr/>
        <p:txBody>
          <a:bodyPr/>
          <a:lstStyle/>
          <a:p>
            <a:endParaRPr lang="ar-EG"/>
          </a:p>
        </p:txBody>
      </p:sp>
      <p:sp>
        <p:nvSpPr>
          <p:cNvPr id="7" name="Slide Number Placeholder 6">
            <a:extLst>
              <a:ext uri="{FF2B5EF4-FFF2-40B4-BE49-F238E27FC236}">
                <a16:creationId xmlns:a16="http://schemas.microsoft.com/office/drawing/2014/main" id="{A9B0FCE6-E566-970E-94A8-603932EDF1B3}"/>
              </a:ext>
            </a:extLst>
          </p:cNvPr>
          <p:cNvSpPr>
            <a:spLocks noGrp="1"/>
          </p:cNvSpPr>
          <p:nvPr>
            <p:ph type="sldNum" sz="quarter" idx="12"/>
          </p:nvPr>
        </p:nvSpPr>
        <p:spPr/>
        <p:txBody>
          <a:bodyPr/>
          <a:lstStyle/>
          <a:p>
            <a:fld id="{490F30CD-2130-49D4-BAC1-C6AD3B5F3D2E}" type="slidenum">
              <a:rPr lang="ar-EG" smtClean="0"/>
              <a:t>‹#›</a:t>
            </a:fld>
            <a:endParaRPr lang="ar-EG"/>
          </a:p>
        </p:txBody>
      </p:sp>
    </p:spTree>
    <p:extLst>
      <p:ext uri="{BB962C8B-B14F-4D97-AF65-F5344CB8AC3E}">
        <p14:creationId xmlns:p14="http://schemas.microsoft.com/office/powerpoint/2010/main" val="3592537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F95EC-86D6-0F50-CDF9-4A9F616D9D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EG"/>
          </a:p>
        </p:txBody>
      </p:sp>
      <p:sp>
        <p:nvSpPr>
          <p:cNvPr id="3" name="Picture Placeholder 2">
            <a:extLst>
              <a:ext uri="{FF2B5EF4-FFF2-40B4-BE49-F238E27FC236}">
                <a16:creationId xmlns:a16="http://schemas.microsoft.com/office/drawing/2014/main" id="{E70ECBA3-33C3-2651-DDB4-9BC1C7BE61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EG"/>
          </a:p>
        </p:txBody>
      </p:sp>
      <p:sp>
        <p:nvSpPr>
          <p:cNvPr id="4" name="Text Placeholder 3">
            <a:extLst>
              <a:ext uri="{FF2B5EF4-FFF2-40B4-BE49-F238E27FC236}">
                <a16:creationId xmlns:a16="http://schemas.microsoft.com/office/drawing/2014/main" id="{26244DBE-1BEE-EB11-217B-DB04B1683F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9D77AC-3978-B817-A81C-85D42481297A}"/>
              </a:ext>
            </a:extLst>
          </p:cNvPr>
          <p:cNvSpPr>
            <a:spLocks noGrp="1"/>
          </p:cNvSpPr>
          <p:nvPr>
            <p:ph type="dt" sz="half" idx="10"/>
          </p:nvPr>
        </p:nvSpPr>
        <p:spPr/>
        <p:txBody>
          <a:bodyPr/>
          <a:lstStyle/>
          <a:p>
            <a:fld id="{6B1A14DE-498D-4D4C-9A42-E699B5D537C6}" type="datetimeFigureOut">
              <a:rPr lang="ar-EG" smtClean="0"/>
              <a:t>08/04/1446</a:t>
            </a:fld>
            <a:endParaRPr lang="ar-EG"/>
          </a:p>
        </p:txBody>
      </p:sp>
      <p:sp>
        <p:nvSpPr>
          <p:cNvPr id="6" name="Footer Placeholder 5">
            <a:extLst>
              <a:ext uri="{FF2B5EF4-FFF2-40B4-BE49-F238E27FC236}">
                <a16:creationId xmlns:a16="http://schemas.microsoft.com/office/drawing/2014/main" id="{FF4F8313-6A12-7626-CA6D-1BA9F3337BB0}"/>
              </a:ext>
            </a:extLst>
          </p:cNvPr>
          <p:cNvSpPr>
            <a:spLocks noGrp="1"/>
          </p:cNvSpPr>
          <p:nvPr>
            <p:ph type="ftr" sz="quarter" idx="11"/>
          </p:nvPr>
        </p:nvSpPr>
        <p:spPr/>
        <p:txBody>
          <a:bodyPr/>
          <a:lstStyle/>
          <a:p>
            <a:endParaRPr lang="ar-EG"/>
          </a:p>
        </p:txBody>
      </p:sp>
      <p:sp>
        <p:nvSpPr>
          <p:cNvPr id="7" name="Slide Number Placeholder 6">
            <a:extLst>
              <a:ext uri="{FF2B5EF4-FFF2-40B4-BE49-F238E27FC236}">
                <a16:creationId xmlns:a16="http://schemas.microsoft.com/office/drawing/2014/main" id="{E8540982-09DD-7D5C-A29F-9A6E6AA06406}"/>
              </a:ext>
            </a:extLst>
          </p:cNvPr>
          <p:cNvSpPr>
            <a:spLocks noGrp="1"/>
          </p:cNvSpPr>
          <p:nvPr>
            <p:ph type="sldNum" sz="quarter" idx="12"/>
          </p:nvPr>
        </p:nvSpPr>
        <p:spPr/>
        <p:txBody>
          <a:bodyPr/>
          <a:lstStyle/>
          <a:p>
            <a:fld id="{490F30CD-2130-49D4-BAC1-C6AD3B5F3D2E}" type="slidenum">
              <a:rPr lang="ar-EG" smtClean="0"/>
              <a:t>‹#›</a:t>
            </a:fld>
            <a:endParaRPr lang="ar-EG"/>
          </a:p>
        </p:txBody>
      </p:sp>
    </p:spTree>
    <p:extLst>
      <p:ext uri="{BB962C8B-B14F-4D97-AF65-F5344CB8AC3E}">
        <p14:creationId xmlns:p14="http://schemas.microsoft.com/office/powerpoint/2010/main" val="1129716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D2D98B-D530-A1C0-D294-3525FFE2B9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ar-EG"/>
          </a:p>
        </p:txBody>
      </p:sp>
      <p:sp>
        <p:nvSpPr>
          <p:cNvPr id="3" name="Text Placeholder 2">
            <a:extLst>
              <a:ext uri="{FF2B5EF4-FFF2-40B4-BE49-F238E27FC236}">
                <a16:creationId xmlns:a16="http://schemas.microsoft.com/office/drawing/2014/main" id="{1E34CDDA-7123-0A16-3C8E-89AFABC90E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a:extLst>
              <a:ext uri="{FF2B5EF4-FFF2-40B4-BE49-F238E27FC236}">
                <a16:creationId xmlns:a16="http://schemas.microsoft.com/office/drawing/2014/main" id="{9D1EDDC7-A76B-95CB-C8A3-E905851774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B1A14DE-498D-4D4C-9A42-E699B5D537C6}" type="datetimeFigureOut">
              <a:rPr lang="ar-EG" smtClean="0"/>
              <a:t>08/04/1446</a:t>
            </a:fld>
            <a:endParaRPr lang="ar-EG"/>
          </a:p>
        </p:txBody>
      </p:sp>
      <p:sp>
        <p:nvSpPr>
          <p:cNvPr id="5" name="Footer Placeholder 4">
            <a:extLst>
              <a:ext uri="{FF2B5EF4-FFF2-40B4-BE49-F238E27FC236}">
                <a16:creationId xmlns:a16="http://schemas.microsoft.com/office/drawing/2014/main" id="{71DAF3AA-D9E7-973A-6013-AC2D3B04F4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ar-EG"/>
          </a:p>
        </p:txBody>
      </p:sp>
      <p:sp>
        <p:nvSpPr>
          <p:cNvPr id="6" name="Slide Number Placeholder 5">
            <a:extLst>
              <a:ext uri="{FF2B5EF4-FFF2-40B4-BE49-F238E27FC236}">
                <a16:creationId xmlns:a16="http://schemas.microsoft.com/office/drawing/2014/main" id="{7B2A6CE6-E227-21F5-1931-2E0B82CE2A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90F30CD-2130-49D4-BAC1-C6AD3B5F3D2E}" type="slidenum">
              <a:rPr lang="ar-EG" smtClean="0"/>
              <a:t>‹#›</a:t>
            </a:fld>
            <a:endParaRPr lang="ar-EG"/>
          </a:p>
        </p:txBody>
      </p:sp>
    </p:spTree>
    <p:extLst>
      <p:ext uri="{BB962C8B-B14F-4D97-AF65-F5344CB8AC3E}">
        <p14:creationId xmlns:p14="http://schemas.microsoft.com/office/powerpoint/2010/main" val="3177849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jpg"/></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jp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1.jpg"/></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2.png"/></Relationships>
</file>

<file path=ppt/slides/_rels/slide6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2.png"/></Relationships>
</file>

<file path=ppt/slides/_rels/slide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2.png"/></Relationships>
</file>

<file path=ppt/slides/_rels/slide6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2.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DC35BF-FE15-AF14-D192-2E6B97B718E1}"/>
              </a:ext>
            </a:extLst>
          </p:cNvPr>
          <p:cNvSpPr>
            <a:spLocks noGrp="1"/>
          </p:cNvSpPr>
          <p:nvPr>
            <p:ph type="ctrTitle"/>
          </p:nvPr>
        </p:nvSpPr>
        <p:spPr>
          <a:xfrm>
            <a:off x="3361134" y="527152"/>
            <a:ext cx="5465135" cy="1368614"/>
          </a:xfrm>
        </p:spPr>
        <p:txBody>
          <a:bodyPr anchor="ctr">
            <a:normAutofit/>
          </a:bodyPr>
          <a:lstStyle/>
          <a:p>
            <a:r>
              <a:rPr lang="en-US" sz="6600" dirty="0"/>
              <a:t>Job scope</a:t>
            </a:r>
            <a:endParaRPr lang="ar-EG" sz="6600" dirty="0"/>
          </a:p>
        </p:txBody>
      </p:sp>
      <p:sp>
        <p:nvSpPr>
          <p:cNvPr id="3" name="Subtitle 2">
            <a:extLst>
              <a:ext uri="{FF2B5EF4-FFF2-40B4-BE49-F238E27FC236}">
                <a16:creationId xmlns:a16="http://schemas.microsoft.com/office/drawing/2014/main" id="{BE70D84D-599F-68D8-E0B6-BC17F2A19E17}"/>
              </a:ext>
            </a:extLst>
          </p:cNvPr>
          <p:cNvSpPr>
            <a:spLocks noGrp="1"/>
          </p:cNvSpPr>
          <p:nvPr>
            <p:ph type="subTitle" idx="1"/>
          </p:nvPr>
        </p:nvSpPr>
        <p:spPr>
          <a:xfrm>
            <a:off x="638881" y="1922561"/>
            <a:ext cx="10909643" cy="552659"/>
          </a:xfrm>
        </p:spPr>
        <p:txBody>
          <a:bodyPr anchor="ctr">
            <a:normAutofit/>
          </a:bodyPr>
          <a:lstStyle/>
          <a:p>
            <a:r>
              <a:rPr lang="en-US"/>
              <a:t>Data Analysis</a:t>
            </a:r>
            <a:endParaRPr lang="ar-EG"/>
          </a:p>
        </p:txBody>
      </p:sp>
      <p:sp>
        <p:nvSpPr>
          <p:cNvPr id="53"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logo with dots and lines&#10;&#10;Description automatically generated">
            <a:extLst>
              <a:ext uri="{FF2B5EF4-FFF2-40B4-BE49-F238E27FC236}">
                <a16:creationId xmlns:a16="http://schemas.microsoft.com/office/drawing/2014/main" id="{6E807CE7-8F7B-CDA6-DD13-B063706DFB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1705" y="2209815"/>
            <a:ext cx="3605784" cy="3605784"/>
          </a:xfrm>
          <a:prstGeom prst="rect">
            <a:avLst/>
          </a:prstGeom>
        </p:spPr>
      </p:pic>
      <p:pic>
        <p:nvPicPr>
          <p:cNvPr id="5" name="Picture 4" descr="A logo of a globe and a graduation cap&#10;&#10;Description automatically generated">
            <a:extLst>
              <a:ext uri="{FF2B5EF4-FFF2-40B4-BE49-F238E27FC236}">
                <a16:creationId xmlns:a16="http://schemas.microsoft.com/office/drawing/2014/main" id="{56BE0A3D-D1FA-E288-BA0E-C54C678BC328}"/>
              </a:ext>
            </a:extLst>
          </p:cNvPr>
          <p:cNvPicPr>
            <a:picLocks noChangeAspect="1"/>
          </p:cNvPicPr>
          <p:nvPr/>
        </p:nvPicPr>
        <p:blipFill>
          <a:blip r:embed="rId3">
            <a:extLst>
              <a:ext uri="{28A0092B-C50C-407E-A947-70E740481C1C}">
                <a14:useLocalDpi xmlns:a14="http://schemas.microsoft.com/office/drawing/2010/main" val="0"/>
              </a:ext>
            </a:extLst>
          </a:blip>
          <a:srcRect t="5164" b="9024"/>
          <a:stretch/>
        </p:blipFill>
        <p:spPr>
          <a:xfrm>
            <a:off x="6951345" y="2642616"/>
            <a:ext cx="4220718" cy="3605784"/>
          </a:xfrm>
          <a:prstGeom prst="rect">
            <a:avLst/>
          </a:prstGeom>
        </p:spPr>
      </p:pic>
      <p:sp>
        <p:nvSpPr>
          <p:cNvPr id="8" name="Right Triangle 7">
            <a:extLst>
              <a:ext uri="{FF2B5EF4-FFF2-40B4-BE49-F238E27FC236}">
                <a16:creationId xmlns:a16="http://schemas.microsoft.com/office/drawing/2014/main" id="{785374E0-9F2D-1446-BB16-2CADF4918EF8}"/>
              </a:ext>
            </a:extLst>
          </p:cNvPr>
          <p:cNvSpPr/>
          <p:nvPr/>
        </p:nvSpPr>
        <p:spPr>
          <a:xfrm>
            <a:off x="0" y="5550194"/>
            <a:ext cx="10271050" cy="1307805"/>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9" name="Right Triangle 8">
            <a:extLst>
              <a:ext uri="{FF2B5EF4-FFF2-40B4-BE49-F238E27FC236}">
                <a16:creationId xmlns:a16="http://schemas.microsoft.com/office/drawing/2014/main" id="{3A0651FA-AC70-188B-A6A8-BAE50DED2554}"/>
              </a:ext>
            </a:extLst>
          </p:cNvPr>
          <p:cNvSpPr/>
          <p:nvPr/>
        </p:nvSpPr>
        <p:spPr>
          <a:xfrm rot="10800000">
            <a:off x="1920950" y="-1018"/>
            <a:ext cx="10271050" cy="1313979"/>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71750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B44BFC15-FEA7-A08C-0CCC-2829FD405964}"/>
              </a:ext>
            </a:extLst>
          </p:cNvPr>
          <p:cNvSpPr>
            <a:spLocks noGrp="1"/>
          </p:cNvSpPr>
          <p:nvPr>
            <p:ph type="title"/>
          </p:nvPr>
        </p:nvSpPr>
        <p:spPr>
          <a:xfrm>
            <a:off x="838200" y="401221"/>
            <a:ext cx="10515600" cy="1348065"/>
          </a:xfrm>
        </p:spPr>
        <p:txBody>
          <a:bodyPr>
            <a:normAutofit/>
          </a:bodyPr>
          <a:lstStyle/>
          <a:p>
            <a:r>
              <a:rPr lang="en-US" sz="4200" kern="100">
                <a:solidFill>
                  <a:srgbClr val="FFFFFF"/>
                </a:solidFill>
                <a:effectLst/>
                <a:latin typeface="Aptos" panose="020B0004020202020204" pitchFamily="34" charset="0"/>
                <a:ea typeface="Aptos" panose="020B0004020202020204" pitchFamily="34" charset="0"/>
                <a:cs typeface="Arial" panose="020B0604020202020204" pitchFamily="34" charset="0"/>
              </a:rPr>
              <a:t>5. Geographical Insights:</a:t>
            </a:r>
            <a:br>
              <a:rPr lang="en-US" sz="4200" kern="100">
                <a:solidFill>
                  <a:srgbClr val="FFFFFF"/>
                </a:solidFill>
                <a:effectLst/>
                <a:latin typeface="Aptos" panose="020B0004020202020204" pitchFamily="34" charset="0"/>
                <a:ea typeface="Aptos" panose="020B0004020202020204" pitchFamily="34" charset="0"/>
                <a:cs typeface="Arial" panose="020B0604020202020204" pitchFamily="34" charset="0"/>
              </a:rPr>
            </a:br>
            <a:endParaRPr lang="ar-EG" sz="4200">
              <a:solidFill>
                <a:srgbClr val="FFFFFF"/>
              </a:solidFill>
            </a:endParaRPr>
          </a:p>
        </p:txBody>
      </p:sp>
      <p:sp>
        <p:nvSpPr>
          <p:cNvPr id="3" name="Content Placeholder 2">
            <a:extLst>
              <a:ext uri="{FF2B5EF4-FFF2-40B4-BE49-F238E27FC236}">
                <a16:creationId xmlns:a16="http://schemas.microsoft.com/office/drawing/2014/main" id="{37F655D2-EB32-D640-F37D-00A50701CFF6}"/>
              </a:ext>
            </a:extLst>
          </p:cNvPr>
          <p:cNvSpPr>
            <a:spLocks noGrp="1"/>
          </p:cNvSpPr>
          <p:nvPr>
            <p:ph idx="1"/>
          </p:nvPr>
        </p:nvSpPr>
        <p:spPr>
          <a:xfrm>
            <a:off x="838200" y="2586789"/>
            <a:ext cx="10515600" cy="3590174"/>
          </a:xfrm>
        </p:spPr>
        <p:txBody>
          <a:bodyPr>
            <a:normAutofit/>
          </a:bodyPr>
          <a:lstStyle/>
          <a:p>
            <a:pPr>
              <a:spcAft>
                <a:spcPts val="800"/>
              </a:spcAft>
            </a:pPr>
            <a:r>
              <a:rPr lang="en-US" sz="2200" kern="100" dirty="0">
                <a:effectLst/>
                <a:latin typeface="Aptos" panose="020B0004020202020204" pitchFamily="34" charset="0"/>
                <a:ea typeface="Aptos" panose="020B0004020202020204" pitchFamily="34" charset="0"/>
                <a:cs typeface="Arial" panose="020B0604020202020204" pitchFamily="34" charset="0"/>
              </a:rPr>
              <a:t>What are the trends in compensation by company location?</a:t>
            </a:r>
          </a:p>
          <a:p>
            <a:pPr>
              <a:spcAft>
                <a:spcPts val="800"/>
              </a:spcAft>
            </a:pPr>
            <a:r>
              <a:rPr lang="en-US" sz="2200" kern="100" dirty="0">
                <a:effectLst/>
                <a:latin typeface="Aptos" panose="020B0004020202020204" pitchFamily="34" charset="0"/>
                <a:ea typeface="Aptos" panose="020B0004020202020204" pitchFamily="34" charset="0"/>
                <a:cs typeface="Arial" panose="020B0604020202020204" pitchFamily="34" charset="0"/>
              </a:rPr>
              <a:t>Are there regional differences in business focus or types of roles hired?</a:t>
            </a:r>
          </a:p>
          <a:p>
            <a:endParaRPr lang="ar-EG" sz="2200" dirty="0"/>
          </a:p>
        </p:txBody>
      </p:sp>
      <p:pic>
        <p:nvPicPr>
          <p:cNvPr id="4" name="Picture 3" descr="A logo of a globe and a graduation cap&#10;&#10;Description automatically generated">
            <a:extLst>
              <a:ext uri="{FF2B5EF4-FFF2-40B4-BE49-F238E27FC236}">
                <a16:creationId xmlns:a16="http://schemas.microsoft.com/office/drawing/2014/main" id="{B80BD794-6035-7764-F858-B079BAE5E3C0}"/>
              </a:ext>
            </a:extLst>
          </p:cNvPr>
          <p:cNvPicPr>
            <a:picLocks noChangeAspect="1"/>
          </p:cNvPicPr>
          <p:nvPr/>
        </p:nvPicPr>
        <p:blipFill>
          <a:blip r:embed="rId2">
            <a:extLst>
              <a:ext uri="{28A0092B-C50C-407E-A947-70E740481C1C}">
                <a14:useLocalDpi xmlns:a14="http://schemas.microsoft.com/office/drawing/2010/main" val="0"/>
              </a:ext>
            </a:extLst>
          </a:blip>
          <a:srcRect l="3739" r="484"/>
          <a:stretch/>
        </p:blipFill>
        <p:spPr>
          <a:xfrm>
            <a:off x="10328254" y="5548805"/>
            <a:ext cx="1860698" cy="1256316"/>
          </a:xfrm>
          <a:prstGeom prst="rect">
            <a:avLst/>
          </a:prstGeom>
        </p:spPr>
      </p:pic>
    </p:spTree>
    <p:extLst>
      <p:ext uri="{BB962C8B-B14F-4D97-AF65-F5344CB8AC3E}">
        <p14:creationId xmlns:p14="http://schemas.microsoft.com/office/powerpoint/2010/main" val="3498091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A594D4B1-2F49-8092-94F1-46F8F936A3F2}"/>
              </a:ext>
            </a:extLst>
          </p:cNvPr>
          <p:cNvSpPr>
            <a:spLocks noGrp="1"/>
          </p:cNvSpPr>
          <p:nvPr>
            <p:ph type="title"/>
          </p:nvPr>
        </p:nvSpPr>
        <p:spPr>
          <a:xfrm>
            <a:off x="838200" y="401221"/>
            <a:ext cx="10515600" cy="1348065"/>
          </a:xfrm>
        </p:spPr>
        <p:txBody>
          <a:bodyPr>
            <a:normAutofit/>
          </a:bodyPr>
          <a:lstStyle/>
          <a:p>
            <a:r>
              <a:rPr lang="en-US" sz="4200" kern="100" dirty="0">
                <a:solidFill>
                  <a:srgbClr val="FFFFFF"/>
                </a:solidFill>
                <a:effectLst/>
                <a:latin typeface="Aptos" panose="020B0004020202020204" pitchFamily="34" charset="0"/>
                <a:ea typeface="Aptos" panose="020B0004020202020204" pitchFamily="34" charset="0"/>
                <a:cs typeface="Arial" panose="020B0604020202020204" pitchFamily="34" charset="0"/>
              </a:rPr>
              <a:t>6. Work Setting and Flexibility:</a:t>
            </a:r>
            <a:br>
              <a:rPr lang="en-US" sz="4200" kern="100" dirty="0">
                <a:solidFill>
                  <a:srgbClr val="FFFFFF"/>
                </a:solidFill>
                <a:effectLst/>
                <a:latin typeface="Aptos" panose="020B0004020202020204" pitchFamily="34" charset="0"/>
                <a:ea typeface="Aptos" panose="020B0004020202020204" pitchFamily="34" charset="0"/>
                <a:cs typeface="Arial" panose="020B0604020202020204" pitchFamily="34" charset="0"/>
              </a:rPr>
            </a:br>
            <a:endParaRPr lang="ar-EG" sz="4200" dirty="0">
              <a:solidFill>
                <a:srgbClr val="FFFFFF"/>
              </a:solidFill>
            </a:endParaRPr>
          </a:p>
        </p:txBody>
      </p:sp>
      <p:sp>
        <p:nvSpPr>
          <p:cNvPr id="3" name="Content Placeholder 2">
            <a:extLst>
              <a:ext uri="{FF2B5EF4-FFF2-40B4-BE49-F238E27FC236}">
                <a16:creationId xmlns:a16="http://schemas.microsoft.com/office/drawing/2014/main" id="{C01467F9-C4AA-B995-7406-1072CEE5B454}"/>
              </a:ext>
            </a:extLst>
          </p:cNvPr>
          <p:cNvSpPr>
            <a:spLocks noGrp="1"/>
          </p:cNvSpPr>
          <p:nvPr>
            <p:ph idx="1"/>
          </p:nvPr>
        </p:nvSpPr>
        <p:spPr>
          <a:xfrm>
            <a:off x="838200" y="2586789"/>
            <a:ext cx="10515600" cy="3590174"/>
          </a:xfrm>
        </p:spPr>
        <p:txBody>
          <a:bodyPr>
            <a:normAutofit/>
          </a:bodyPr>
          <a:lstStyle/>
          <a:p>
            <a:pPr>
              <a:spcAft>
                <a:spcPts val="800"/>
              </a:spcAft>
            </a:pPr>
            <a:r>
              <a:rPr lang="en-US" sz="2200" kern="100" dirty="0">
                <a:effectLst/>
                <a:latin typeface="Aptos" panose="020B0004020202020204" pitchFamily="34" charset="0"/>
                <a:ea typeface="Aptos" panose="020B0004020202020204" pitchFamily="34" charset="0"/>
                <a:cs typeface="Arial" panose="020B0604020202020204" pitchFamily="34" charset="0"/>
              </a:rPr>
              <a:t>How does work setting (remote, hybrid, in-office) impact compensation, job titles, or business focus?</a:t>
            </a:r>
          </a:p>
          <a:p>
            <a:pPr>
              <a:spcAft>
                <a:spcPts val="800"/>
              </a:spcAft>
            </a:pPr>
            <a:r>
              <a:rPr lang="en-US" sz="2200" kern="100" dirty="0">
                <a:effectLst/>
                <a:latin typeface="Aptos" panose="020B0004020202020204" pitchFamily="34" charset="0"/>
                <a:ea typeface="Aptos" panose="020B0004020202020204" pitchFamily="34" charset="0"/>
                <a:cs typeface="Arial" panose="020B0604020202020204" pitchFamily="34" charset="0"/>
              </a:rPr>
              <a:t>What are the trends in work settings across different industries or business sizes?</a:t>
            </a:r>
          </a:p>
        </p:txBody>
      </p:sp>
      <p:pic>
        <p:nvPicPr>
          <p:cNvPr id="4" name="Picture 3" descr="A logo of a globe and a graduation cap&#10;&#10;Description automatically generated">
            <a:extLst>
              <a:ext uri="{FF2B5EF4-FFF2-40B4-BE49-F238E27FC236}">
                <a16:creationId xmlns:a16="http://schemas.microsoft.com/office/drawing/2014/main" id="{253BF668-3E9D-C47B-58B3-74FF0E40945C}"/>
              </a:ext>
            </a:extLst>
          </p:cNvPr>
          <p:cNvPicPr>
            <a:picLocks noChangeAspect="1"/>
          </p:cNvPicPr>
          <p:nvPr/>
        </p:nvPicPr>
        <p:blipFill>
          <a:blip r:embed="rId2">
            <a:extLst>
              <a:ext uri="{28A0092B-C50C-407E-A947-70E740481C1C}">
                <a14:useLocalDpi xmlns:a14="http://schemas.microsoft.com/office/drawing/2010/main" val="0"/>
              </a:ext>
            </a:extLst>
          </a:blip>
          <a:srcRect l="3739" r="484"/>
          <a:stretch/>
        </p:blipFill>
        <p:spPr>
          <a:xfrm>
            <a:off x="10328254" y="5548805"/>
            <a:ext cx="1860698" cy="1256316"/>
          </a:xfrm>
          <a:prstGeom prst="rect">
            <a:avLst/>
          </a:prstGeom>
        </p:spPr>
      </p:pic>
    </p:spTree>
    <p:extLst>
      <p:ext uri="{BB962C8B-B14F-4D97-AF65-F5344CB8AC3E}">
        <p14:creationId xmlns:p14="http://schemas.microsoft.com/office/powerpoint/2010/main" val="2650811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4537-20E7-0E48-A0F8-43D92038F739}"/>
              </a:ext>
            </a:extLst>
          </p:cNvPr>
          <p:cNvSpPr>
            <a:spLocks noGrp="1"/>
          </p:cNvSpPr>
          <p:nvPr>
            <p:ph type="title"/>
          </p:nvPr>
        </p:nvSpPr>
        <p:spPr/>
        <p:txBody>
          <a:bodyPr/>
          <a:lstStyle/>
          <a:p>
            <a:r>
              <a:rPr lang="en-US" dirty="0"/>
              <a:t>Discover Data</a:t>
            </a:r>
            <a:endParaRPr lang="ar-EG" dirty="0"/>
          </a:p>
        </p:txBody>
      </p:sp>
      <p:pic>
        <p:nvPicPr>
          <p:cNvPr id="5" name="Content Placeholder 4" descr="A close-up of a document&#10;&#10;Description automatically generated">
            <a:extLst>
              <a:ext uri="{FF2B5EF4-FFF2-40B4-BE49-F238E27FC236}">
                <a16:creationId xmlns:a16="http://schemas.microsoft.com/office/drawing/2014/main" id="{FFEB60CE-9BB6-61BF-1C24-B40ACE40FC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9609" y="1701321"/>
            <a:ext cx="11024191" cy="4550623"/>
          </a:xfrm>
        </p:spPr>
      </p:pic>
      <p:pic>
        <p:nvPicPr>
          <p:cNvPr id="6" name="Picture 5" descr="A logo of a globe and a graduation cap&#10;&#10;Description automatically generated">
            <a:extLst>
              <a:ext uri="{FF2B5EF4-FFF2-40B4-BE49-F238E27FC236}">
                <a16:creationId xmlns:a16="http://schemas.microsoft.com/office/drawing/2014/main" id="{CAB005DF-B364-344E-5ECF-92C8F6D4803E}"/>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10331302" y="0"/>
            <a:ext cx="1860698" cy="1256316"/>
          </a:xfrm>
          <a:prstGeom prst="rect">
            <a:avLst/>
          </a:prstGeom>
        </p:spPr>
      </p:pic>
    </p:spTree>
    <p:extLst>
      <p:ext uri="{BB962C8B-B14F-4D97-AF65-F5344CB8AC3E}">
        <p14:creationId xmlns:p14="http://schemas.microsoft.com/office/powerpoint/2010/main" val="1954485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91D534-32F1-4B42-1557-456FA1E85F23}"/>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Discover Data</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132F1095-DD1C-E3EC-CF14-A036A10C98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24879" y="230242"/>
            <a:ext cx="6307140" cy="5960246"/>
          </a:xfrm>
          <a:prstGeom prst="rect">
            <a:avLst/>
          </a:prstGeom>
        </p:spPr>
      </p:pic>
      <p:pic>
        <p:nvPicPr>
          <p:cNvPr id="6" name="Picture 5" descr="A logo of a globe and a graduation cap&#10;&#10;Description automatically generated">
            <a:extLst>
              <a:ext uri="{FF2B5EF4-FFF2-40B4-BE49-F238E27FC236}">
                <a16:creationId xmlns:a16="http://schemas.microsoft.com/office/drawing/2014/main" id="{E13CEE6B-50FE-232F-3099-A270D6EC2E74}"/>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939599" cy="1256316"/>
          </a:xfrm>
          <a:prstGeom prst="rect">
            <a:avLst/>
          </a:prstGeom>
        </p:spPr>
      </p:pic>
    </p:spTree>
    <p:extLst>
      <p:ext uri="{BB962C8B-B14F-4D97-AF65-F5344CB8AC3E}">
        <p14:creationId xmlns:p14="http://schemas.microsoft.com/office/powerpoint/2010/main" val="2578303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14E82A-BC21-14AA-7474-D3D616A57EA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Data Describe</a:t>
            </a:r>
          </a:p>
        </p:txBody>
      </p:sp>
      <p:sp>
        <p:nvSpPr>
          <p:cNvPr id="1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 screen&#10;&#10;Description automatically generated">
            <a:extLst>
              <a:ext uri="{FF2B5EF4-FFF2-40B4-BE49-F238E27FC236}">
                <a16:creationId xmlns:a16="http://schemas.microsoft.com/office/drawing/2014/main" id="{DFB8C009-5961-1B7A-74E4-92F931D46F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1413229"/>
            <a:ext cx="7214616" cy="4004109"/>
          </a:xfrm>
          <a:prstGeom prst="rect">
            <a:avLst/>
          </a:prstGeom>
        </p:spPr>
      </p:pic>
      <p:pic>
        <p:nvPicPr>
          <p:cNvPr id="6" name="Picture 5" descr="A logo of a globe and a graduation cap&#10;&#10;Description automatically generated">
            <a:extLst>
              <a:ext uri="{FF2B5EF4-FFF2-40B4-BE49-F238E27FC236}">
                <a16:creationId xmlns:a16="http://schemas.microsoft.com/office/drawing/2014/main" id="{31EDE1D3-748D-E711-10BE-F55C756FE808}"/>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939599" cy="1256316"/>
          </a:xfrm>
          <a:prstGeom prst="rect">
            <a:avLst/>
          </a:prstGeom>
        </p:spPr>
      </p:pic>
    </p:spTree>
    <p:extLst>
      <p:ext uri="{BB962C8B-B14F-4D97-AF65-F5344CB8AC3E}">
        <p14:creationId xmlns:p14="http://schemas.microsoft.com/office/powerpoint/2010/main" val="561497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663DB3-EF49-0443-44D1-F6C08CEA48A0}"/>
              </a:ext>
            </a:extLst>
          </p:cNvPr>
          <p:cNvSpPr>
            <a:spLocks noGrp="1"/>
          </p:cNvSpPr>
          <p:nvPr>
            <p:ph type="ctrTitle"/>
          </p:nvPr>
        </p:nvSpPr>
        <p:spPr>
          <a:xfrm>
            <a:off x="638882" y="639193"/>
            <a:ext cx="3571810" cy="3573516"/>
          </a:xfrm>
        </p:spPr>
        <p:txBody>
          <a:bodyPr vert="horz" lIns="91440" tIns="45720" rIns="91440" bIns="45720" rtlCol="0">
            <a:normAutofit/>
          </a:bodyPr>
          <a:lstStyle/>
          <a:p>
            <a:pPr algn="l"/>
            <a:r>
              <a:rPr lang="en-US" sz="6600"/>
              <a:t>Data Cleaning</a:t>
            </a:r>
          </a:p>
        </p:txBody>
      </p:sp>
      <p:sp>
        <p:nvSpPr>
          <p:cNvPr id="4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logo with dots and lines&#10;&#10;Description automatically generated">
            <a:extLst>
              <a:ext uri="{FF2B5EF4-FFF2-40B4-BE49-F238E27FC236}">
                <a16:creationId xmlns:a16="http://schemas.microsoft.com/office/drawing/2014/main" id="{25EB077C-2DC5-9389-956A-ECBBD5A25B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0" y="640080"/>
            <a:ext cx="5550408" cy="5550408"/>
          </a:xfrm>
          <a:prstGeom prst="rect">
            <a:avLst/>
          </a:prstGeom>
        </p:spPr>
      </p:pic>
    </p:spTree>
    <p:extLst>
      <p:ext uri="{BB962C8B-B14F-4D97-AF65-F5344CB8AC3E}">
        <p14:creationId xmlns:p14="http://schemas.microsoft.com/office/powerpoint/2010/main" val="500261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764F81-497D-5A8C-EE0C-1FB3C7F50338}"/>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Missing value </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2BC30550-4409-87B9-649C-876CDC5040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73264" y="640080"/>
            <a:ext cx="4176680" cy="5550408"/>
          </a:xfrm>
          <a:prstGeom prst="rect">
            <a:avLst/>
          </a:prstGeom>
        </p:spPr>
      </p:pic>
      <p:pic>
        <p:nvPicPr>
          <p:cNvPr id="6" name="Picture 5" descr="A logo of a globe and a graduation cap&#10;&#10;Description automatically generated">
            <a:extLst>
              <a:ext uri="{FF2B5EF4-FFF2-40B4-BE49-F238E27FC236}">
                <a16:creationId xmlns:a16="http://schemas.microsoft.com/office/drawing/2014/main" id="{676E0694-6FA6-483F-6A33-C0922FD02402}"/>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096581" cy="710277"/>
          </a:xfrm>
          <a:prstGeom prst="rect">
            <a:avLst/>
          </a:prstGeom>
        </p:spPr>
      </p:pic>
      <p:sp>
        <p:nvSpPr>
          <p:cNvPr id="3" name="Right Triangle 2">
            <a:extLst>
              <a:ext uri="{FF2B5EF4-FFF2-40B4-BE49-F238E27FC236}">
                <a16:creationId xmlns:a16="http://schemas.microsoft.com/office/drawing/2014/main" id="{45738BF6-0E57-8C34-B167-3EC071440AAA}"/>
              </a:ext>
            </a:extLst>
          </p:cNvPr>
          <p:cNvSpPr/>
          <p:nvPr/>
        </p:nvSpPr>
        <p:spPr>
          <a:xfrm>
            <a:off x="0" y="5366464"/>
            <a:ext cx="10271050" cy="1491536"/>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 name="Right Triangle 3">
            <a:extLst>
              <a:ext uri="{FF2B5EF4-FFF2-40B4-BE49-F238E27FC236}">
                <a16:creationId xmlns:a16="http://schemas.microsoft.com/office/drawing/2014/main" id="{67BA905D-42A1-4EB6-9945-1546A761FC89}"/>
              </a:ext>
            </a:extLst>
          </p:cNvPr>
          <p:cNvSpPr/>
          <p:nvPr/>
        </p:nvSpPr>
        <p:spPr>
          <a:xfrm rot="16200000">
            <a:off x="8298411" y="2968705"/>
            <a:ext cx="6265163" cy="1522015"/>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667508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98541F-C6C8-0B2C-598E-38FE96D045E1}"/>
              </a:ext>
            </a:extLst>
          </p:cNvPr>
          <p:cNvSpPr>
            <a:spLocks noGrp="1"/>
          </p:cNvSpPr>
          <p:nvPr>
            <p:ph type="title"/>
          </p:nvPr>
        </p:nvSpPr>
        <p:spPr>
          <a:xfrm>
            <a:off x="639656" y="367364"/>
            <a:ext cx="10909640" cy="1368614"/>
          </a:xfrm>
        </p:spPr>
        <p:txBody>
          <a:bodyPr vert="horz" lIns="91440" tIns="45720" rIns="91440" bIns="45720" rtlCol="0" anchor="ctr">
            <a:normAutofit/>
          </a:bodyPr>
          <a:lstStyle/>
          <a:p>
            <a:pPr algn="ctr"/>
            <a:r>
              <a:rPr lang="en-US" sz="5100" dirty="0"/>
              <a:t>Filling (</a:t>
            </a:r>
            <a:r>
              <a:rPr lang="en-US" sz="5100" dirty="0" err="1"/>
              <a:t>Business_Market</a:t>
            </a:r>
            <a:r>
              <a:rPr lang="en-US" sz="5100" dirty="0"/>
              <a:t>) missing values</a:t>
            </a:r>
          </a:p>
        </p:txBody>
      </p:sp>
      <p:sp>
        <p:nvSpPr>
          <p:cNvPr id="26"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 shot of a computer program&#10;&#10;Description automatically generated">
            <a:extLst>
              <a:ext uri="{FF2B5EF4-FFF2-40B4-BE49-F238E27FC236}">
                <a16:creationId xmlns:a16="http://schemas.microsoft.com/office/drawing/2014/main" id="{EF8ED2F7-69AD-6D05-4F38-EBF7F62690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0819" y="2212711"/>
            <a:ext cx="8793125" cy="2946029"/>
          </a:xfrm>
          <a:prstGeom prst="rect">
            <a:avLst/>
          </a:prstGeom>
        </p:spPr>
      </p:pic>
      <p:pic>
        <p:nvPicPr>
          <p:cNvPr id="8" name="Picture 7" descr="A logo of a globe and a graduation cap&#10;&#10;Description automatically generated">
            <a:extLst>
              <a:ext uri="{FF2B5EF4-FFF2-40B4-BE49-F238E27FC236}">
                <a16:creationId xmlns:a16="http://schemas.microsoft.com/office/drawing/2014/main" id="{5C02523A-244E-EE14-6B26-85A3743F60B8}"/>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1" y="11035"/>
            <a:ext cx="1063256" cy="688691"/>
          </a:xfrm>
          <a:prstGeom prst="rect">
            <a:avLst/>
          </a:prstGeom>
        </p:spPr>
      </p:pic>
      <p:sp>
        <p:nvSpPr>
          <p:cNvPr id="3" name="Right Triangle 2">
            <a:extLst>
              <a:ext uri="{FF2B5EF4-FFF2-40B4-BE49-F238E27FC236}">
                <a16:creationId xmlns:a16="http://schemas.microsoft.com/office/drawing/2014/main" id="{E0259C4E-3FEC-6FA0-F793-ABE6976BBC36}"/>
              </a:ext>
            </a:extLst>
          </p:cNvPr>
          <p:cNvSpPr/>
          <p:nvPr/>
        </p:nvSpPr>
        <p:spPr>
          <a:xfrm rot="10800000" flipV="1">
            <a:off x="1146049" y="5158740"/>
            <a:ext cx="11045951" cy="1699260"/>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1118255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6DA40C-C35A-117F-57B8-4EEA54DF6639}"/>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dirty="0">
                <a:solidFill>
                  <a:schemeClr val="tx1"/>
                </a:solidFill>
                <a:latin typeface="+mj-lt"/>
                <a:ea typeface="+mj-ea"/>
                <a:cs typeface="+mj-cs"/>
              </a:rPr>
              <a:t>Filling (programming lang) missing values</a:t>
            </a: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 shot of a computer program&#10;&#10;Description automatically generated">
            <a:extLst>
              <a:ext uri="{FF2B5EF4-FFF2-40B4-BE49-F238E27FC236}">
                <a16:creationId xmlns:a16="http://schemas.microsoft.com/office/drawing/2014/main" id="{BA8C2F80-08DF-B703-E238-C96D7EBA5E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86321" y="1059625"/>
            <a:ext cx="7214616" cy="4738749"/>
          </a:xfrm>
          <a:prstGeom prst="rect">
            <a:avLst/>
          </a:prstGeom>
        </p:spPr>
      </p:pic>
      <p:pic>
        <p:nvPicPr>
          <p:cNvPr id="6" name="Picture 5" descr="A logo of a globe and a graduation cap&#10;&#10;Description automatically generated">
            <a:extLst>
              <a:ext uri="{FF2B5EF4-FFF2-40B4-BE49-F238E27FC236}">
                <a16:creationId xmlns:a16="http://schemas.microsoft.com/office/drawing/2014/main" id="{4C591E99-593B-4AAC-57AB-27629B2003B3}"/>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7" name="Picture 6" descr="A logo with dots and lines&#10;&#10;Description automatically generated">
            <a:extLst>
              <a:ext uri="{FF2B5EF4-FFF2-40B4-BE49-F238E27FC236}">
                <a16:creationId xmlns:a16="http://schemas.microsoft.com/office/drawing/2014/main" id="{8C32FC15-68EF-ABCB-338B-54B9E4344D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35833" y="-1"/>
            <a:ext cx="1070344" cy="925245"/>
          </a:xfrm>
          <a:prstGeom prst="rect">
            <a:avLst/>
          </a:prstGeom>
        </p:spPr>
      </p:pic>
      <p:sp>
        <p:nvSpPr>
          <p:cNvPr id="8" name="Right Triangle 7">
            <a:extLst>
              <a:ext uri="{FF2B5EF4-FFF2-40B4-BE49-F238E27FC236}">
                <a16:creationId xmlns:a16="http://schemas.microsoft.com/office/drawing/2014/main" id="{38C63395-5E4C-72AC-003D-0DB531AE9DE1}"/>
              </a:ext>
            </a:extLst>
          </p:cNvPr>
          <p:cNvSpPr/>
          <p:nvPr/>
        </p:nvSpPr>
        <p:spPr>
          <a:xfrm>
            <a:off x="0" y="5366464"/>
            <a:ext cx="10271050" cy="1491536"/>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1464043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1967A-BAC6-B6D5-6B76-DA880AA1AEEF}"/>
              </a:ext>
            </a:extLst>
          </p:cNvPr>
          <p:cNvSpPr>
            <a:spLocks noGrp="1"/>
          </p:cNvSpPr>
          <p:nvPr>
            <p:ph type="title"/>
          </p:nvPr>
        </p:nvSpPr>
        <p:spPr>
          <a:xfrm>
            <a:off x="1073888" y="365125"/>
            <a:ext cx="9601200" cy="1325563"/>
          </a:xfrm>
        </p:spPr>
        <p:txBody>
          <a:bodyPr/>
          <a:lstStyle/>
          <a:p>
            <a:r>
              <a:rPr lang="en-US" dirty="0"/>
              <a:t>Editing and Delete time</a:t>
            </a:r>
            <a:endParaRPr lang="ar-EG" dirty="0"/>
          </a:p>
        </p:txBody>
      </p:sp>
      <p:sp>
        <p:nvSpPr>
          <p:cNvPr id="11" name="Arrow: Right 10">
            <a:extLst>
              <a:ext uri="{FF2B5EF4-FFF2-40B4-BE49-F238E27FC236}">
                <a16:creationId xmlns:a16="http://schemas.microsoft.com/office/drawing/2014/main" id="{71BF892A-1727-69D7-2167-CA09590DCE7E}"/>
              </a:ext>
            </a:extLst>
          </p:cNvPr>
          <p:cNvSpPr/>
          <p:nvPr/>
        </p:nvSpPr>
        <p:spPr>
          <a:xfrm>
            <a:off x="3987209" y="3370417"/>
            <a:ext cx="2108791" cy="4545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13" name="Picture 12" descr="A screenshot of a phone&#10;&#10;Description automatically generated">
            <a:extLst>
              <a:ext uri="{FF2B5EF4-FFF2-40B4-BE49-F238E27FC236}">
                <a16:creationId xmlns:a16="http://schemas.microsoft.com/office/drawing/2014/main" id="{0C165AD1-D21E-A061-4076-3EB373C476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2664" y="2496562"/>
            <a:ext cx="2108791" cy="2396504"/>
          </a:xfrm>
          <a:prstGeom prst="rect">
            <a:avLst/>
          </a:prstGeom>
        </p:spPr>
      </p:pic>
      <p:pic>
        <p:nvPicPr>
          <p:cNvPr id="21" name="Content Placeholder 20" descr="A screenshot of a phone&#10;&#10;Description automatically generated">
            <a:extLst>
              <a:ext uri="{FF2B5EF4-FFF2-40B4-BE49-F238E27FC236}">
                <a16:creationId xmlns:a16="http://schemas.microsoft.com/office/drawing/2014/main" id="{39041D87-F454-F3FB-4468-F43A8D0B8BC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66049" y="2496563"/>
            <a:ext cx="2108791" cy="2396503"/>
          </a:xfrm>
        </p:spPr>
      </p:pic>
      <p:pic>
        <p:nvPicPr>
          <p:cNvPr id="23" name="Picture 22" descr="A logo of a globe and a graduation cap&#10;&#10;Description automatically generated">
            <a:extLst>
              <a:ext uri="{FF2B5EF4-FFF2-40B4-BE49-F238E27FC236}">
                <a16:creationId xmlns:a16="http://schemas.microsoft.com/office/drawing/2014/main" id="{F62E9AA7-F592-A057-8B2A-BF1D4D393945}"/>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24" name="Picture 23" descr="A logo with dots and lines&#10;&#10;Description automatically generated">
            <a:extLst>
              <a:ext uri="{FF2B5EF4-FFF2-40B4-BE49-F238E27FC236}">
                <a16:creationId xmlns:a16="http://schemas.microsoft.com/office/drawing/2014/main" id="{1B59E9EE-1067-28FC-119B-9641301D70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08476" y="-1"/>
            <a:ext cx="1197701" cy="1052624"/>
          </a:xfrm>
          <a:prstGeom prst="rect">
            <a:avLst/>
          </a:prstGeom>
        </p:spPr>
      </p:pic>
      <p:sp>
        <p:nvSpPr>
          <p:cNvPr id="3" name="Right Triangle 2">
            <a:extLst>
              <a:ext uri="{FF2B5EF4-FFF2-40B4-BE49-F238E27FC236}">
                <a16:creationId xmlns:a16="http://schemas.microsoft.com/office/drawing/2014/main" id="{38594294-7E0D-067D-89B0-724C325BEFBF}"/>
              </a:ext>
            </a:extLst>
          </p:cNvPr>
          <p:cNvSpPr/>
          <p:nvPr/>
        </p:nvSpPr>
        <p:spPr>
          <a:xfrm rot="16200000">
            <a:off x="8298411" y="2968705"/>
            <a:ext cx="6265163" cy="1522015"/>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2305327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6D9F44-A770-1BA4-2E70-63115A3F9880}"/>
              </a:ext>
            </a:extLst>
          </p:cNvPr>
          <p:cNvSpPr>
            <a:spLocks noGrp="1"/>
          </p:cNvSpPr>
          <p:nvPr>
            <p:ph type="title"/>
          </p:nvPr>
        </p:nvSpPr>
        <p:spPr>
          <a:xfrm>
            <a:off x="572493" y="238539"/>
            <a:ext cx="11018520" cy="1434415"/>
          </a:xfrm>
        </p:spPr>
        <p:txBody>
          <a:bodyPr anchor="b">
            <a:normAutofit/>
          </a:bodyPr>
          <a:lstStyle/>
          <a:p>
            <a:r>
              <a:rPr lang="en-US" sz="4800" dirty="0"/>
              <a:t>Names :</a:t>
            </a:r>
            <a:endParaRPr lang="ar-EG" sz="4800" dirty="0"/>
          </a:p>
        </p:txBody>
      </p:sp>
      <p:sp>
        <p:nvSpPr>
          <p:cNvPr id="5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9B95839-E3ED-CA4F-B338-E91E98B30FFB}"/>
              </a:ext>
            </a:extLst>
          </p:cNvPr>
          <p:cNvSpPr>
            <a:spLocks noGrp="1"/>
          </p:cNvSpPr>
          <p:nvPr>
            <p:ph idx="1"/>
          </p:nvPr>
        </p:nvSpPr>
        <p:spPr>
          <a:xfrm>
            <a:off x="572493" y="2071316"/>
            <a:ext cx="6713552" cy="4119172"/>
          </a:xfrm>
        </p:spPr>
        <p:txBody>
          <a:bodyPr anchor="t">
            <a:normAutofit/>
          </a:bodyPr>
          <a:lstStyle/>
          <a:p>
            <a:pPr marL="0" indent="0">
              <a:buNone/>
            </a:pPr>
            <a:r>
              <a:rPr lang="en-US" sz="2400" b="1" dirty="0"/>
              <a:t>Supervisor</a:t>
            </a:r>
            <a:r>
              <a:rPr lang="en-US" sz="2200" dirty="0"/>
              <a:t> : Dr  Amal Mahmoud</a:t>
            </a:r>
          </a:p>
          <a:p>
            <a:pPr marL="0" indent="0">
              <a:buNone/>
            </a:pPr>
            <a:r>
              <a:rPr lang="en-US" sz="2200" dirty="0"/>
              <a:t> student project :</a:t>
            </a:r>
          </a:p>
          <a:p>
            <a:r>
              <a:rPr lang="en-US" sz="2200" dirty="0"/>
              <a:t>1- Bishoy Victor Nabil</a:t>
            </a:r>
          </a:p>
          <a:p>
            <a:r>
              <a:rPr lang="en-US" sz="2200" dirty="0"/>
              <a:t>2- Ayman </a:t>
            </a:r>
            <a:r>
              <a:rPr lang="en-US" sz="2200" dirty="0" err="1"/>
              <a:t>saadan</a:t>
            </a:r>
            <a:endParaRPr lang="en-US" sz="2200" dirty="0"/>
          </a:p>
          <a:p>
            <a:r>
              <a:rPr lang="en-US" sz="2200" dirty="0"/>
              <a:t>3-Ebram Effat</a:t>
            </a:r>
          </a:p>
          <a:p>
            <a:r>
              <a:rPr lang="en-US" sz="2200" dirty="0"/>
              <a:t>4-Amgad Abdelhamid Hamza</a:t>
            </a:r>
          </a:p>
          <a:p>
            <a:endParaRPr lang="ar-EG" sz="2200" dirty="0"/>
          </a:p>
        </p:txBody>
      </p:sp>
      <p:pic>
        <p:nvPicPr>
          <p:cNvPr id="4" name="Picture 3" descr="A logo of a globe and a graduation cap&#10;&#10;Description automatically generated">
            <a:extLst>
              <a:ext uri="{FF2B5EF4-FFF2-40B4-BE49-F238E27FC236}">
                <a16:creationId xmlns:a16="http://schemas.microsoft.com/office/drawing/2014/main" id="{F19AE78E-A733-B6AF-63EB-D13A90FC6A10}"/>
              </a:ext>
            </a:extLst>
          </p:cNvPr>
          <p:cNvPicPr>
            <a:picLocks noChangeAspect="1"/>
          </p:cNvPicPr>
          <p:nvPr/>
        </p:nvPicPr>
        <p:blipFill>
          <a:blip r:embed="rId2">
            <a:extLst>
              <a:ext uri="{28A0092B-C50C-407E-A947-70E740481C1C}">
                <a14:useLocalDpi xmlns:a14="http://schemas.microsoft.com/office/drawing/2010/main" val="0"/>
              </a:ext>
            </a:extLst>
          </a:blip>
          <a:srcRect l="3739" r="484"/>
          <a:stretch/>
        </p:blipFill>
        <p:spPr>
          <a:xfrm>
            <a:off x="7675658" y="2093976"/>
            <a:ext cx="3941064" cy="4096512"/>
          </a:xfrm>
          <a:prstGeom prst="rect">
            <a:avLst/>
          </a:prstGeom>
        </p:spPr>
      </p:pic>
      <p:pic>
        <p:nvPicPr>
          <p:cNvPr id="5" name="Picture 4" descr="A logo with dots and lines&#10;&#10;Description automatically generated">
            <a:extLst>
              <a:ext uri="{FF2B5EF4-FFF2-40B4-BE49-F238E27FC236}">
                <a16:creationId xmlns:a16="http://schemas.microsoft.com/office/drawing/2014/main" id="{D09B685B-4B29-918C-E23C-9A4E52F470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8476" y="-1"/>
            <a:ext cx="1197701" cy="1052624"/>
          </a:xfrm>
          <a:prstGeom prst="rect">
            <a:avLst/>
          </a:prstGeom>
        </p:spPr>
      </p:pic>
    </p:spTree>
    <p:extLst>
      <p:ext uri="{BB962C8B-B14F-4D97-AF65-F5344CB8AC3E}">
        <p14:creationId xmlns:p14="http://schemas.microsoft.com/office/powerpoint/2010/main" val="4210325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phone&#10;&#10;Description automatically generated">
            <a:extLst>
              <a:ext uri="{FF2B5EF4-FFF2-40B4-BE49-F238E27FC236}">
                <a16:creationId xmlns:a16="http://schemas.microsoft.com/office/drawing/2014/main" id="{1F4B5365-993B-BF06-971E-68324F6C05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3826" y="786809"/>
            <a:ext cx="2159111" cy="2913321"/>
          </a:xfrm>
          <a:prstGeom prst="rect">
            <a:avLst/>
          </a:prstGeom>
        </p:spPr>
      </p:pic>
      <p:pic>
        <p:nvPicPr>
          <p:cNvPr id="5" name="Content Placeholder 4" descr="A screenshot of a computer&#10;&#10;Description automatically generated">
            <a:extLst>
              <a:ext uri="{FF2B5EF4-FFF2-40B4-BE49-F238E27FC236}">
                <a16:creationId xmlns:a16="http://schemas.microsoft.com/office/drawing/2014/main" id="{3DAB8B13-7563-BE25-A148-AAA99E0DE8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2412" y="710889"/>
            <a:ext cx="5270396" cy="3340577"/>
          </a:xfrm>
          <a:prstGeom prst="rect">
            <a:avLst/>
          </a:prstGeom>
        </p:spPr>
      </p:pic>
      <p:pic>
        <p:nvPicPr>
          <p:cNvPr id="10" name="Picture 9" descr="A logo of a globe and a graduation cap&#10;&#10;Description automatically generated">
            <a:extLst>
              <a:ext uri="{FF2B5EF4-FFF2-40B4-BE49-F238E27FC236}">
                <a16:creationId xmlns:a16="http://schemas.microsoft.com/office/drawing/2014/main" id="{7EE7C831-E6B1-5154-BE5A-6C921A17B327}"/>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11" name="Picture 10" descr="A logo with dots and lines&#10;&#10;Description automatically generated">
            <a:extLst>
              <a:ext uri="{FF2B5EF4-FFF2-40B4-BE49-F238E27FC236}">
                <a16:creationId xmlns:a16="http://schemas.microsoft.com/office/drawing/2014/main" id="{F57D8BC9-8F48-28B4-4BB3-B0FF8159F6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08476" y="-1"/>
            <a:ext cx="1197701" cy="1052624"/>
          </a:xfrm>
          <a:prstGeom prst="rect">
            <a:avLst/>
          </a:prstGeom>
        </p:spPr>
      </p:pic>
      <p:sp>
        <p:nvSpPr>
          <p:cNvPr id="12" name="Arrow: Right 11">
            <a:extLst>
              <a:ext uri="{FF2B5EF4-FFF2-40B4-BE49-F238E27FC236}">
                <a16:creationId xmlns:a16="http://schemas.microsoft.com/office/drawing/2014/main" id="{3EDF2C66-4238-BCEB-611D-823E24D2B778}"/>
              </a:ext>
            </a:extLst>
          </p:cNvPr>
          <p:cNvSpPr/>
          <p:nvPr/>
        </p:nvSpPr>
        <p:spPr>
          <a:xfrm>
            <a:off x="3625609" y="2205741"/>
            <a:ext cx="1520456" cy="35087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8" name="TextBox 7">
            <a:extLst>
              <a:ext uri="{FF2B5EF4-FFF2-40B4-BE49-F238E27FC236}">
                <a16:creationId xmlns:a16="http://schemas.microsoft.com/office/drawing/2014/main" id="{4042C77E-A57F-3F9B-A8EC-358F64596316}"/>
              </a:ext>
            </a:extLst>
          </p:cNvPr>
          <p:cNvSpPr txBox="1"/>
          <p:nvPr/>
        </p:nvSpPr>
        <p:spPr>
          <a:xfrm>
            <a:off x="1793871" y="4475904"/>
            <a:ext cx="2938131" cy="1384995"/>
          </a:xfrm>
          <a:prstGeom prst="rect">
            <a:avLst/>
          </a:prstGeom>
          <a:noFill/>
        </p:spPr>
        <p:txBody>
          <a:bodyPr wrap="square" rtlCol="1">
            <a:spAutoFit/>
          </a:bodyPr>
          <a:lstStyle/>
          <a:p>
            <a:pPr marL="285750" indent="-285750">
              <a:buFont typeface="Arial" panose="020B0604020202020204" pitchFamily="34" charset="0"/>
              <a:buChar char="•"/>
            </a:pPr>
            <a:r>
              <a:rPr lang="en-US" sz="2800" dirty="0"/>
              <a:t>Split column</a:t>
            </a:r>
          </a:p>
          <a:p>
            <a:pPr marL="285750" indent="-285750">
              <a:buFont typeface="Arial" panose="020B0604020202020204" pitchFamily="34" charset="0"/>
              <a:buChar char="•"/>
            </a:pPr>
            <a:r>
              <a:rPr lang="en-US" sz="2800" dirty="0"/>
              <a:t>delete k</a:t>
            </a:r>
          </a:p>
          <a:p>
            <a:pPr marL="285750" indent="-285750">
              <a:buFont typeface="Arial" panose="020B0604020202020204" pitchFamily="34" charset="0"/>
              <a:buChar char="•"/>
            </a:pPr>
            <a:r>
              <a:rPr lang="en-US" sz="2800" dirty="0"/>
              <a:t> multiply *1000</a:t>
            </a:r>
            <a:endParaRPr lang="ar-EG" sz="2800" dirty="0"/>
          </a:p>
        </p:txBody>
      </p:sp>
      <p:sp>
        <p:nvSpPr>
          <p:cNvPr id="2" name="Right Triangle 1">
            <a:extLst>
              <a:ext uri="{FF2B5EF4-FFF2-40B4-BE49-F238E27FC236}">
                <a16:creationId xmlns:a16="http://schemas.microsoft.com/office/drawing/2014/main" id="{D7759465-7D76-1741-D4B6-51620C105487}"/>
              </a:ext>
            </a:extLst>
          </p:cNvPr>
          <p:cNvSpPr/>
          <p:nvPr/>
        </p:nvSpPr>
        <p:spPr>
          <a:xfrm rot="10800000" flipV="1">
            <a:off x="0" y="5220587"/>
            <a:ext cx="12192000" cy="1638820"/>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Tree>
    <p:extLst>
      <p:ext uri="{BB962C8B-B14F-4D97-AF65-F5344CB8AC3E}">
        <p14:creationId xmlns:p14="http://schemas.microsoft.com/office/powerpoint/2010/main" val="3443975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98CF250-1744-FB1C-88C8-6E68669CA824}"/>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Filling missing value of industry</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logo of a globe and a graduation cap&#10;&#10;Description automatically generated">
            <a:extLst>
              <a:ext uri="{FF2B5EF4-FFF2-40B4-BE49-F238E27FC236}">
                <a16:creationId xmlns:a16="http://schemas.microsoft.com/office/drawing/2014/main" id="{E0EBC7CC-681C-86AD-43DF-B7AA05A07C22}"/>
              </a:ext>
            </a:extLst>
          </p:cNvPr>
          <p:cNvPicPr>
            <a:picLocks noChangeAspect="1"/>
          </p:cNvPicPr>
          <p:nvPr/>
        </p:nvPicPr>
        <p:blipFill>
          <a:blip r:embed="rId2">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7" name="Picture 6" descr="A logo with dots and lines&#10;&#10;Description automatically generated">
            <a:extLst>
              <a:ext uri="{FF2B5EF4-FFF2-40B4-BE49-F238E27FC236}">
                <a16:creationId xmlns:a16="http://schemas.microsoft.com/office/drawing/2014/main" id="{8855C4A4-52B3-E790-9096-D8490891F2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9006" y="-1"/>
            <a:ext cx="1297172" cy="903768"/>
          </a:xfrm>
          <a:prstGeom prst="rect">
            <a:avLst/>
          </a:prstGeom>
        </p:spPr>
      </p:pic>
      <p:pic>
        <p:nvPicPr>
          <p:cNvPr id="5" name="Content Placeholder 4" descr="A screenshot of a computer screen&#10;&#10;Description automatically generated">
            <a:extLst>
              <a:ext uri="{FF2B5EF4-FFF2-40B4-BE49-F238E27FC236}">
                <a16:creationId xmlns:a16="http://schemas.microsoft.com/office/drawing/2014/main" id="{A6DBEF36-E86D-1D4E-AEA5-FB7F60C155FD}"/>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570155" y="903767"/>
            <a:ext cx="6288624" cy="5455380"/>
          </a:xfrm>
          <a:prstGeom prst="rect">
            <a:avLst/>
          </a:prstGeom>
        </p:spPr>
      </p:pic>
      <p:sp>
        <p:nvSpPr>
          <p:cNvPr id="8" name="Right Triangle 7">
            <a:extLst>
              <a:ext uri="{FF2B5EF4-FFF2-40B4-BE49-F238E27FC236}">
                <a16:creationId xmlns:a16="http://schemas.microsoft.com/office/drawing/2014/main" id="{33AAACD3-A5C8-DDB1-7BAF-49C8340FEF51}"/>
              </a:ext>
            </a:extLst>
          </p:cNvPr>
          <p:cNvSpPr/>
          <p:nvPr/>
        </p:nvSpPr>
        <p:spPr>
          <a:xfrm rot="16200000" flipV="1">
            <a:off x="-3047632" y="3095243"/>
            <a:ext cx="6799354" cy="704089"/>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9" name="Right Triangle 8">
            <a:extLst>
              <a:ext uri="{FF2B5EF4-FFF2-40B4-BE49-F238E27FC236}">
                <a16:creationId xmlns:a16="http://schemas.microsoft.com/office/drawing/2014/main" id="{E4434DC0-8D76-90D8-923A-BACFE1E11ACB}"/>
              </a:ext>
            </a:extLst>
          </p:cNvPr>
          <p:cNvSpPr/>
          <p:nvPr/>
        </p:nvSpPr>
        <p:spPr>
          <a:xfrm>
            <a:off x="0" y="6066053"/>
            <a:ext cx="10271050" cy="78091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2788495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3AE8EF-55D3-FBDE-490A-AB48956886A9}"/>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dirty="0">
                <a:solidFill>
                  <a:schemeClr val="tx1"/>
                </a:solidFill>
                <a:latin typeface="+mj-lt"/>
                <a:ea typeface="+mj-ea"/>
                <a:cs typeface="+mj-cs"/>
              </a:rPr>
              <a:t>Fill missing value min and max</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 shot of a computer program&#10;&#10;Description automatically generated">
            <a:extLst>
              <a:ext uri="{FF2B5EF4-FFF2-40B4-BE49-F238E27FC236}">
                <a16:creationId xmlns:a16="http://schemas.microsoft.com/office/drawing/2014/main" id="{830F0759-1BD3-708B-CF82-F1CDAA2E3D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1963342"/>
            <a:ext cx="7214616" cy="2903883"/>
          </a:xfrm>
          <a:prstGeom prst="rect">
            <a:avLst/>
          </a:prstGeom>
        </p:spPr>
      </p:pic>
      <p:pic>
        <p:nvPicPr>
          <p:cNvPr id="6" name="Picture 5" descr="A logo of a globe and a graduation cap&#10;&#10;Description automatically generated">
            <a:extLst>
              <a:ext uri="{FF2B5EF4-FFF2-40B4-BE49-F238E27FC236}">
                <a16:creationId xmlns:a16="http://schemas.microsoft.com/office/drawing/2014/main" id="{510A70C8-0081-168C-999C-1140524BBA78}"/>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7" name="Picture 6" descr="A logo with dots and lines&#10;&#10;Description automatically generated">
            <a:extLst>
              <a:ext uri="{FF2B5EF4-FFF2-40B4-BE49-F238E27FC236}">
                <a16:creationId xmlns:a16="http://schemas.microsoft.com/office/drawing/2014/main" id="{DE1FBCCA-023C-3DA7-24B6-4517FFE9F4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09006" y="-1"/>
            <a:ext cx="1297172" cy="903768"/>
          </a:xfrm>
          <a:prstGeom prst="rect">
            <a:avLst/>
          </a:prstGeom>
        </p:spPr>
      </p:pic>
      <p:sp>
        <p:nvSpPr>
          <p:cNvPr id="8" name="Right Triangle 7">
            <a:extLst>
              <a:ext uri="{FF2B5EF4-FFF2-40B4-BE49-F238E27FC236}">
                <a16:creationId xmlns:a16="http://schemas.microsoft.com/office/drawing/2014/main" id="{388BDA3D-0A0D-21C3-DB78-3FC7B0CC8696}"/>
              </a:ext>
            </a:extLst>
          </p:cNvPr>
          <p:cNvSpPr/>
          <p:nvPr/>
        </p:nvSpPr>
        <p:spPr>
          <a:xfrm>
            <a:off x="0" y="5366464"/>
            <a:ext cx="10271050" cy="1491536"/>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566295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BAC6F6-0F46-BD15-EB42-30AC44E054C3}"/>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Data is</a:t>
            </a:r>
            <a:br>
              <a:rPr lang="en-US" sz="4800" kern="1200" dirty="0">
                <a:solidFill>
                  <a:schemeClr val="tx1"/>
                </a:solidFill>
                <a:latin typeface="+mj-lt"/>
                <a:ea typeface="+mj-ea"/>
                <a:cs typeface="+mj-cs"/>
              </a:rPr>
            </a:br>
            <a:r>
              <a:rPr lang="en-US" sz="4800" kern="1200" dirty="0">
                <a:solidFill>
                  <a:schemeClr val="tx1"/>
                </a:solidFill>
                <a:latin typeface="+mj-lt"/>
                <a:ea typeface="+mj-ea"/>
                <a:cs typeface="+mj-cs"/>
              </a:rPr>
              <a:t>cleaned</a:t>
            </a:r>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Content Placeholder 8" descr="A screen shot of a computer&#10;&#10;Description automatically generated">
            <a:extLst>
              <a:ext uri="{FF2B5EF4-FFF2-40B4-BE49-F238E27FC236}">
                <a16:creationId xmlns:a16="http://schemas.microsoft.com/office/drawing/2014/main" id="{54A55325-A009-69C9-4EDB-0F4F5EE1BA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79872" y="625684"/>
            <a:ext cx="3477803" cy="5455380"/>
          </a:xfrm>
          <a:prstGeom prst="rect">
            <a:avLst/>
          </a:prstGeom>
        </p:spPr>
      </p:pic>
      <p:pic>
        <p:nvPicPr>
          <p:cNvPr id="11" name="Picture 10" descr="A logo of a globe and a graduation cap&#10;&#10;Description automatically generated">
            <a:extLst>
              <a:ext uri="{FF2B5EF4-FFF2-40B4-BE49-F238E27FC236}">
                <a16:creationId xmlns:a16="http://schemas.microsoft.com/office/drawing/2014/main" id="{0FF3FE60-EC48-BD0B-1AFB-25903F0EFB3D}"/>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12" name="Picture 11" descr="A logo with dots and lines&#10;&#10;Description automatically generated">
            <a:extLst>
              <a:ext uri="{FF2B5EF4-FFF2-40B4-BE49-F238E27FC236}">
                <a16:creationId xmlns:a16="http://schemas.microsoft.com/office/drawing/2014/main" id="{7F4BBAD7-46D5-E01C-B72B-6AC5BB491D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79396" y="-2"/>
            <a:ext cx="1626782" cy="1477927"/>
          </a:xfrm>
          <a:prstGeom prst="rect">
            <a:avLst/>
          </a:prstGeom>
        </p:spPr>
      </p:pic>
      <p:sp>
        <p:nvSpPr>
          <p:cNvPr id="3" name="Right Triangle 2">
            <a:extLst>
              <a:ext uri="{FF2B5EF4-FFF2-40B4-BE49-F238E27FC236}">
                <a16:creationId xmlns:a16="http://schemas.microsoft.com/office/drawing/2014/main" id="{8CA37E53-7A3D-CB8F-0468-0D7E12D4F060}"/>
              </a:ext>
            </a:extLst>
          </p:cNvPr>
          <p:cNvSpPr/>
          <p:nvPr/>
        </p:nvSpPr>
        <p:spPr>
          <a:xfrm rot="10800000" flipV="1">
            <a:off x="1146048" y="6081064"/>
            <a:ext cx="11045951" cy="776936"/>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3062355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72238F-F82F-8E8F-36E9-6737DB25CC25}"/>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dirty="0">
                <a:solidFill>
                  <a:schemeClr val="tx1"/>
                </a:solidFill>
                <a:latin typeface="+mj-lt"/>
                <a:ea typeface="+mj-ea"/>
                <a:cs typeface="+mj-cs"/>
              </a:rPr>
              <a:t>Analysis data</a:t>
            </a:r>
          </a:p>
        </p:txBody>
      </p:sp>
      <p:sp>
        <p:nvSpPr>
          <p:cNvPr id="1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logo with dots and lines&#10;&#10;Description automatically generated">
            <a:extLst>
              <a:ext uri="{FF2B5EF4-FFF2-40B4-BE49-F238E27FC236}">
                <a16:creationId xmlns:a16="http://schemas.microsoft.com/office/drawing/2014/main" id="{104691F2-E57A-2E66-E389-BF581D37ED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6400" y="640080"/>
            <a:ext cx="5550408" cy="5550408"/>
          </a:xfrm>
          <a:prstGeom prst="rect">
            <a:avLst/>
          </a:prstGeom>
        </p:spPr>
      </p:pic>
    </p:spTree>
    <p:extLst>
      <p:ext uri="{BB962C8B-B14F-4D97-AF65-F5344CB8AC3E}">
        <p14:creationId xmlns:p14="http://schemas.microsoft.com/office/powerpoint/2010/main" val="978642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64FAD3-4237-E30E-8AF8-67B2183D09F8}"/>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Detecting outliers</a:t>
            </a:r>
          </a:p>
        </p:txBody>
      </p:sp>
      <p:sp>
        <p:nvSpPr>
          <p:cNvPr id="1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 shot of a computer program&#10;&#10;Description automatically generated">
            <a:extLst>
              <a:ext uri="{FF2B5EF4-FFF2-40B4-BE49-F238E27FC236}">
                <a16:creationId xmlns:a16="http://schemas.microsoft.com/office/drawing/2014/main" id="{DA9B2C6E-77CB-84CC-7AA0-B2EECDCA3A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1530466"/>
            <a:ext cx="7214616" cy="3769635"/>
          </a:xfrm>
          <a:prstGeom prst="rect">
            <a:avLst/>
          </a:prstGeom>
        </p:spPr>
      </p:pic>
      <p:sp>
        <p:nvSpPr>
          <p:cNvPr id="6" name="Right Triangle 5">
            <a:extLst>
              <a:ext uri="{FF2B5EF4-FFF2-40B4-BE49-F238E27FC236}">
                <a16:creationId xmlns:a16="http://schemas.microsoft.com/office/drawing/2014/main" id="{F9731C95-0DFE-A4B8-FF65-FA813EF4E08E}"/>
              </a:ext>
            </a:extLst>
          </p:cNvPr>
          <p:cNvSpPr/>
          <p:nvPr/>
        </p:nvSpPr>
        <p:spPr>
          <a:xfrm>
            <a:off x="0" y="5366464"/>
            <a:ext cx="10271050" cy="1491536"/>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7" name="Picture 6" descr="A logo of a globe and a graduation cap&#10;&#10;Description automatically generated">
            <a:extLst>
              <a:ext uri="{FF2B5EF4-FFF2-40B4-BE49-F238E27FC236}">
                <a16:creationId xmlns:a16="http://schemas.microsoft.com/office/drawing/2014/main" id="{720B1A19-E70F-FC9C-D2BE-ED8BA5A58FA8}"/>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8" name="Picture 7" descr="A logo with dots and lines&#10;&#10;Description automatically generated">
            <a:extLst>
              <a:ext uri="{FF2B5EF4-FFF2-40B4-BE49-F238E27FC236}">
                <a16:creationId xmlns:a16="http://schemas.microsoft.com/office/drawing/2014/main" id="{61850235-034B-4D48-561D-D3E5764145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79396" y="-2"/>
            <a:ext cx="1626782" cy="1233379"/>
          </a:xfrm>
          <a:prstGeom prst="rect">
            <a:avLst/>
          </a:prstGeom>
        </p:spPr>
      </p:pic>
    </p:spTree>
    <p:extLst>
      <p:ext uri="{BB962C8B-B14F-4D97-AF65-F5344CB8AC3E}">
        <p14:creationId xmlns:p14="http://schemas.microsoft.com/office/powerpoint/2010/main" val="1806348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26C94D-9F21-133F-13FF-1F0525349989}"/>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dirty="0">
                <a:solidFill>
                  <a:schemeClr val="tx1"/>
                </a:solidFill>
                <a:latin typeface="+mj-lt"/>
                <a:ea typeface="+mj-ea"/>
                <a:cs typeface="+mj-cs"/>
              </a:rPr>
              <a:t>Explore outliers</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a:extLst>
              <a:ext uri="{FF2B5EF4-FFF2-40B4-BE49-F238E27FC236}">
                <a16:creationId xmlns:a16="http://schemas.microsoft.com/office/drawing/2014/main" id="{89CE0602-959B-1A4A-65C1-D3E6778318B8}"/>
              </a:ext>
            </a:extLst>
          </p:cNvPr>
          <p:cNvSpPr/>
          <p:nvPr/>
        </p:nvSpPr>
        <p:spPr>
          <a:xfrm rot="16200000" flipV="1">
            <a:off x="-2915896" y="2915894"/>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7" name="Right Triangle 6">
            <a:extLst>
              <a:ext uri="{FF2B5EF4-FFF2-40B4-BE49-F238E27FC236}">
                <a16:creationId xmlns:a16="http://schemas.microsoft.com/office/drawing/2014/main" id="{B1FA2443-BC8F-AA30-9679-133CF156C2A4}"/>
              </a:ext>
            </a:extLst>
          </p:cNvPr>
          <p:cNvSpPr/>
          <p:nvPr/>
        </p:nvSpPr>
        <p:spPr>
          <a:xfrm>
            <a:off x="0" y="5459180"/>
            <a:ext cx="10271050" cy="1398820"/>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8" name="Picture 7" descr="A logo of a globe and a graduation cap&#10;&#10;Description automatically generated">
            <a:extLst>
              <a:ext uri="{FF2B5EF4-FFF2-40B4-BE49-F238E27FC236}">
                <a16:creationId xmlns:a16="http://schemas.microsoft.com/office/drawing/2014/main" id="{2CCE89A5-AC4F-FB9A-C4DE-DB36C9776AE2}"/>
              </a:ext>
            </a:extLst>
          </p:cNvPr>
          <p:cNvPicPr>
            <a:picLocks noChangeAspect="1"/>
          </p:cNvPicPr>
          <p:nvPr/>
        </p:nvPicPr>
        <p:blipFill>
          <a:blip r:embed="rId2">
            <a:extLst>
              <a:ext uri="{28A0092B-C50C-407E-A947-70E740481C1C}">
                <a14:useLocalDpi xmlns:a14="http://schemas.microsoft.com/office/drawing/2010/main" val="0"/>
              </a:ext>
            </a:extLst>
          </a:blip>
          <a:srcRect l="3739" r="484"/>
          <a:stretch/>
        </p:blipFill>
        <p:spPr>
          <a:xfrm>
            <a:off x="195278" y="5517"/>
            <a:ext cx="1197701" cy="775774"/>
          </a:xfrm>
          <a:prstGeom prst="rect">
            <a:avLst/>
          </a:prstGeom>
        </p:spPr>
      </p:pic>
      <p:pic>
        <p:nvPicPr>
          <p:cNvPr id="9" name="Picture 8" descr="A logo with dots and lines&#10;&#10;Description automatically generated">
            <a:extLst>
              <a:ext uri="{FF2B5EF4-FFF2-40B4-BE49-F238E27FC236}">
                <a16:creationId xmlns:a16="http://schemas.microsoft.com/office/drawing/2014/main" id="{E9160991-A963-F423-B79F-7C70656ADB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8476" y="-1"/>
            <a:ext cx="1197701" cy="908062"/>
          </a:xfrm>
          <a:prstGeom prst="rect">
            <a:avLst/>
          </a:prstGeom>
        </p:spPr>
      </p:pic>
      <p:sp>
        <p:nvSpPr>
          <p:cNvPr id="4" name="Content Placeholder 3">
            <a:extLst>
              <a:ext uri="{FF2B5EF4-FFF2-40B4-BE49-F238E27FC236}">
                <a16:creationId xmlns:a16="http://schemas.microsoft.com/office/drawing/2014/main" id="{9930BBA7-337C-BF9C-5932-6EA36DF06FF9}"/>
              </a:ext>
            </a:extLst>
          </p:cNvPr>
          <p:cNvSpPr>
            <a:spLocks noGrp="1"/>
          </p:cNvSpPr>
          <p:nvPr>
            <p:ph idx="1"/>
          </p:nvPr>
        </p:nvSpPr>
        <p:spPr/>
        <p:txBody>
          <a:bodyPr/>
          <a:lstStyle/>
          <a:p>
            <a:endParaRPr lang="ar-EG" dirty="0"/>
          </a:p>
        </p:txBody>
      </p:sp>
      <p:pic>
        <p:nvPicPr>
          <p:cNvPr id="13" name="Picture 12">
            <a:extLst>
              <a:ext uri="{FF2B5EF4-FFF2-40B4-BE49-F238E27FC236}">
                <a16:creationId xmlns:a16="http://schemas.microsoft.com/office/drawing/2014/main" id="{1D0FF57A-35BC-78EC-F487-561DFEF2D2C1}"/>
              </a:ext>
            </a:extLst>
          </p:cNvPr>
          <p:cNvPicPr>
            <a:picLocks noChangeAspect="1"/>
          </p:cNvPicPr>
          <p:nvPr/>
        </p:nvPicPr>
        <p:blipFill>
          <a:blip r:embed="rId4"/>
          <a:stretch>
            <a:fillRect/>
          </a:stretch>
        </p:blipFill>
        <p:spPr>
          <a:xfrm>
            <a:off x="5962650" y="1666335"/>
            <a:ext cx="5391150" cy="3751009"/>
          </a:xfrm>
          <a:prstGeom prst="rect">
            <a:avLst/>
          </a:prstGeom>
        </p:spPr>
      </p:pic>
    </p:spTree>
    <p:extLst>
      <p:ext uri="{BB962C8B-B14F-4D97-AF65-F5344CB8AC3E}">
        <p14:creationId xmlns:p14="http://schemas.microsoft.com/office/powerpoint/2010/main" val="2367627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93587B-133E-EE64-22D5-B318DFF44E79}"/>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Describe outliers</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E7E6D828-664F-245B-590F-ACC0683E02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1196790"/>
            <a:ext cx="7214616" cy="4436987"/>
          </a:xfrm>
          <a:prstGeom prst="rect">
            <a:avLst/>
          </a:prstGeom>
        </p:spPr>
      </p:pic>
      <p:sp>
        <p:nvSpPr>
          <p:cNvPr id="3" name="Right Triangle 2">
            <a:extLst>
              <a:ext uri="{FF2B5EF4-FFF2-40B4-BE49-F238E27FC236}">
                <a16:creationId xmlns:a16="http://schemas.microsoft.com/office/drawing/2014/main" id="{2B561DF6-C2A0-5021-63CC-9FF452049C3F}"/>
              </a:ext>
            </a:extLst>
          </p:cNvPr>
          <p:cNvSpPr/>
          <p:nvPr/>
        </p:nvSpPr>
        <p:spPr>
          <a:xfrm>
            <a:off x="0" y="5459180"/>
            <a:ext cx="10271050" cy="1398820"/>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4" name="Picture 3" descr="A logo of a globe and a graduation cap&#10;&#10;Description automatically generated">
            <a:extLst>
              <a:ext uri="{FF2B5EF4-FFF2-40B4-BE49-F238E27FC236}">
                <a16:creationId xmlns:a16="http://schemas.microsoft.com/office/drawing/2014/main" id="{1B77C421-D860-A4A9-F49F-7E4CEBA268B1}"/>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195278" y="5517"/>
            <a:ext cx="1197701" cy="775774"/>
          </a:xfrm>
          <a:prstGeom prst="rect">
            <a:avLst/>
          </a:prstGeom>
        </p:spPr>
      </p:pic>
      <p:pic>
        <p:nvPicPr>
          <p:cNvPr id="6" name="Picture 5" descr="A logo with dots and lines&#10;&#10;Description automatically generated">
            <a:extLst>
              <a:ext uri="{FF2B5EF4-FFF2-40B4-BE49-F238E27FC236}">
                <a16:creationId xmlns:a16="http://schemas.microsoft.com/office/drawing/2014/main" id="{08C2B012-205D-AE0D-0EDF-7614D552E3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08476" y="-1"/>
            <a:ext cx="1197701" cy="908062"/>
          </a:xfrm>
          <a:prstGeom prst="rect">
            <a:avLst/>
          </a:prstGeom>
        </p:spPr>
      </p:pic>
    </p:spTree>
    <p:extLst>
      <p:ext uri="{BB962C8B-B14F-4D97-AF65-F5344CB8AC3E}">
        <p14:creationId xmlns:p14="http://schemas.microsoft.com/office/powerpoint/2010/main" val="2777537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8CA81C-65CB-5BE8-33C7-DF517061FF45}"/>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100" b="0" kern="1200" dirty="0">
                <a:solidFill>
                  <a:schemeClr val="tx1"/>
                </a:solidFill>
                <a:effectLst/>
                <a:latin typeface="+mj-lt"/>
                <a:ea typeface="+mj-ea"/>
                <a:cs typeface="+mj-cs"/>
              </a:rPr>
              <a:t>Average Total Compensation by Business Size and Market (OUTLIERS)</a:t>
            </a:r>
            <a:br>
              <a:rPr lang="en-US" sz="4100" b="0" kern="1200" dirty="0">
                <a:solidFill>
                  <a:schemeClr val="tx1"/>
                </a:solidFill>
                <a:effectLst/>
                <a:latin typeface="+mj-lt"/>
                <a:ea typeface="+mj-ea"/>
                <a:cs typeface="+mj-cs"/>
              </a:rPr>
            </a:br>
            <a:endParaRPr lang="en-US" sz="4100" kern="1200" dirty="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888FFECD-5F04-03DC-E753-020DC5C6C11A}"/>
              </a:ext>
            </a:extLst>
          </p:cNvPr>
          <p:cNvPicPr>
            <a:picLocks noGrp="1" noChangeAspect="1"/>
          </p:cNvPicPr>
          <p:nvPr>
            <p:ph idx="1"/>
          </p:nvPr>
        </p:nvPicPr>
        <p:blipFill>
          <a:blip r:embed="rId2"/>
          <a:stretch>
            <a:fillRect/>
          </a:stretch>
        </p:blipFill>
        <p:spPr>
          <a:xfrm>
            <a:off x="4654296" y="1368137"/>
            <a:ext cx="7214616" cy="4596728"/>
          </a:xfrm>
          <a:prstGeom prst="rect">
            <a:avLst/>
          </a:prstGeom>
        </p:spPr>
      </p:pic>
      <p:pic>
        <p:nvPicPr>
          <p:cNvPr id="3" name="Picture 2" descr="A logo with dots and lines&#10;&#10;Description automatically generated">
            <a:extLst>
              <a:ext uri="{FF2B5EF4-FFF2-40B4-BE49-F238E27FC236}">
                <a16:creationId xmlns:a16="http://schemas.microsoft.com/office/drawing/2014/main" id="{713CECA2-6155-A2FF-3F31-E1254B8B7C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8476" y="-1"/>
            <a:ext cx="1197701" cy="908062"/>
          </a:xfrm>
          <a:prstGeom prst="rect">
            <a:avLst/>
          </a:prstGeom>
        </p:spPr>
      </p:pic>
      <p:pic>
        <p:nvPicPr>
          <p:cNvPr id="4" name="Picture 3" descr="A logo of a globe and a graduation cap&#10;&#10;Description automatically generated">
            <a:extLst>
              <a:ext uri="{FF2B5EF4-FFF2-40B4-BE49-F238E27FC236}">
                <a16:creationId xmlns:a16="http://schemas.microsoft.com/office/drawing/2014/main" id="{594A81E5-1E67-0EDA-3787-95E75B6DDB62}"/>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195278" y="5517"/>
            <a:ext cx="1197701" cy="775774"/>
          </a:xfrm>
          <a:prstGeom prst="rect">
            <a:avLst/>
          </a:prstGeom>
        </p:spPr>
      </p:pic>
      <p:sp>
        <p:nvSpPr>
          <p:cNvPr id="6" name="Right Triangle 5">
            <a:extLst>
              <a:ext uri="{FF2B5EF4-FFF2-40B4-BE49-F238E27FC236}">
                <a16:creationId xmlns:a16="http://schemas.microsoft.com/office/drawing/2014/main" id="{2491C4AE-88AC-B8C5-2DB7-D7402882ADFB}"/>
              </a:ext>
            </a:extLst>
          </p:cNvPr>
          <p:cNvSpPr/>
          <p:nvPr/>
        </p:nvSpPr>
        <p:spPr>
          <a:xfrm rot="16200000" flipV="1">
            <a:off x="-2915896" y="2980059"/>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2948954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A35642-E05A-9218-67C0-0EDB0942AC6E}"/>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3100" b="0" kern="1200">
                <a:solidFill>
                  <a:schemeClr val="tx1"/>
                </a:solidFill>
                <a:effectLst/>
                <a:latin typeface="+mj-lt"/>
                <a:ea typeface="+mj-ea"/>
                <a:cs typeface="+mj-cs"/>
              </a:rPr>
              <a:t>Count of Levels(OUTLIERS)</a:t>
            </a:r>
            <a:br>
              <a:rPr lang="en-US" sz="3100" b="0" kern="1200">
                <a:solidFill>
                  <a:schemeClr val="tx1"/>
                </a:solidFill>
                <a:effectLst/>
                <a:latin typeface="+mj-lt"/>
                <a:ea typeface="+mj-ea"/>
                <a:cs typeface="+mj-cs"/>
              </a:rPr>
            </a:br>
            <a:endParaRPr lang="en-US" sz="3100" kern="120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a number of levels&#10;&#10;Description automatically generated">
            <a:extLst>
              <a:ext uri="{FF2B5EF4-FFF2-40B4-BE49-F238E27FC236}">
                <a16:creationId xmlns:a16="http://schemas.microsoft.com/office/drawing/2014/main" id="{69B13C7E-79CA-284D-4C20-6C483E1563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1611631"/>
            <a:ext cx="7214616" cy="3607306"/>
          </a:xfrm>
          <a:prstGeom prst="rect">
            <a:avLst/>
          </a:prstGeom>
        </p:spPr>
      </p:pic>
      <p:sp>
        <p:nvSpPr>
          <p:cNvPr id="3" name="Right Triangle 2">
            <a:extLst>
              <a:ext uri="{FF2B5EF4-FFF2-40B4-BE49-F238E27FC236}">
                <a16:creationId xmlns:a16="http://schemas.microsoft.com/office/drawing/2014/main" id="{90F73E7C-AB8C-9869-55EF-0B1ED51141AD}"/>
              </a:ext>
            </a:extLst>
          </p:cNvPr>
          <p:cNvSpPr/>
          <p:nvPr/>
        </p:nvSpPr>
        <p:spPr>
          <a:xfrm>
            <a:off x="0" y="5459180"/>
            <a:ext cx="10271050" cy="1398820"/>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4" name="Picture 3" descr="A logo of a globe and a graduation cap&#10;&#10;Description automatically generated">
            <a:extLst>
              <a:ext uri="{FF2B5EF4-FFF2-40B4-BE49-F238E27FC236}">
                <a16:creationId xmlns:a16="http://schemas.microsoft.com/office/drawing/2014/main" id="{6134B306-ECCA-F808-85E0-584EE584BFF2}"/>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195278" y="5517"/>
            <a:ext cx="1197701" cy="775774"/>
          </a:xfrm>
          <a:prstGeom prst="rect">
            <a:avLst/>
          </a:prstGeom>
        </p:spPr>
      </p:pic>
      <p:pic>
        <p:nvPicPr>
          <p:cNvPr id="6" name="Picture 5" descr="A logo with dots and lines&#10;&#10;Description automatically generated">
            <a:extLst>
              <a:ext uri="{FF2B5EF4-FFF2-40B4-BE49-F238E27FC236}">
                <a16:creationId xmlns:a16="http://schemas.microsoft.com/office/drawing/2014/main" id="{364BB759-B01A-5A5E-A5B3-654B7640BC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08476" y="-1"/>
            <a:ext cx="1197701" cy="908062"/>
          </a:xfrm>
          <a:prstGeom prst="rect">
            <a:avLst/>
          </a:prstGeom>
        </p:spPr>
      </p:pic>
    </p:spTree>
    <p:extLst>
      <p:ext uri="{BB962C8B-B14F-4D97-AF65-F5344CB8AC3E}">
        <p14:creationId xmlns:p14="http://schemas.microsoft.com/office/powerpoint/2010/main" val="4174083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2D3986-DAFC-0AF5-0E87-E0F7E10A1D05}"/>
              </a:ext>
            </a:extLst>
          </p:cNvPr>
          <p:cNvSpPr>
            <a:spLocks noGrp="1"/>
          </p:cNvSpPr>
          <p:nvPr>
            <p:ph type="title"/>
          </p:nvPr>
        </p:nvSpPr>
        <p:spPr>
          <a:xfrm>
            <a:off x="838200" y="365125"/>
            <a:ext cx="10515600" cy="1325563"/>
          </a:xfrm>
        </p:spPr>
        <p:txBody>
          <a:bodyPr>
            <a:normAutofit/>
          </a:bodyPr>
          <a:lstStyle/>
          <a:p>
            <a:r>
              <a:rPr lang="en-US" sz="5400"/>
              <a:t>Introduction</a:t>
            </a:r>
            <a:endParaRPr lang="ar-EG" sz="5400"/>
          </a:p>
        </p:txBody>
      </p:sp>
      <p:sp>
        <p:nvSpPr>
          <p:cNvPr id="1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F515D4F-A5D5-759D-E716-7B0784516064}"/>
              </a:ext>
            </a:extLst>
          </p:cNvPr>
          <p:cNvSpPr>
            <a:spLocks noGrp="1"/>
          </p:cNvSpPr>
          <p:nvPr>
            <p:ph idx="1"/>
          </p:nvPr>
        </p:nvSpPr>
        <p:spPr>
          <a:xfrm>
            <a:off x="838200" y="1929384"/>
            <a:ext cx="10515600" cy="4251960"/>
          </a:xfrm>
        </p:spPr>
        <p:txBody>
          <a:bodyPr>
            <a:normAutofit/>
          </a:bodyPr>
          <a:lstStyle/>
          <a:p>
            <a:r>
              <a:rPr lang="en-US" sz="2200" kern="100">
                <a:effectLst/>
                <a:latin typeface="Aptos" panose="020B0004020202020204" pitchFamily="34" charset="0"/>
                <a:ea typeface="Aptos" panose="020B0004020202020204" pitchFamily="34" charset="0"/>
                <a:cs typeface="Arial" panose="020B0604020202020204" pitchFamily="34" charset="0"/>
              </a:rPr>
              <a:t>The technology sector in Egypt has been experiencing significant growth, with increasing demand for skilled professionals across various roles. As the job market evolves, understanding compensation trends and the factors influencing salaries becomes crucial for job seekers, employers, and decision-makers. The "Job Scope" project was initiated to provide a data-driven analysis of compensation and job roles in the Egyptian technology sector, leveraging data scraped from a popular job website. </a:t>
            </a:r>
          </a:p>
          <a:p>
            <a:endParaRPr lang="ar-EG" sz="2200"/>
          </a:p>
        </p:txBody>
      </p:sp>
      <p:sp>
        <p:nvSpPr>
          <p:cNvPr id="4" name="Right Triangle 3">
            <a:extLst>
              <a:ext uri="{FF2B5EF4-FFF2-40B4-BE49-F238E27FC236}">
                <a16:creationId xmlns:a16="http://schemas.microsoft.com/office/drawing/2014/main" id="{63C50415-7B94-D8C4-18B6-FA3A62A4D7CE}"/>
              </a:ext>
            </a:extLst>
          </p:cNvPr>
          <p:cNvSpPr/>
          <p:nvPr/>
        </p:nvSpPr>
        <p:spPr>
          <a:xfrm>
            <a:off x="0" y="5550194"/>
            <a:ext cx="10271050" cy="1307805"/>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24209510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0AB8D0-0763-271E-4C9F-DE160AA22594}"/>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2600" dirty="0"/>
              <a:t>AVG</a:t>
            </a:r>
            <a:r>
              <a:rPr lang="en-US" sz="2600" b="0" kern="1200" dirty="0">
                <a:solidFill>
                  <a:schemeClr val="tx1"/>
                </a:solidFill>
                <a:effectLst/>
                <a:latin typeface="+mj-lt"/>
                <a:ea typeface="+mj-ea"/>
                <a:cs typeface="+mj-cs"/>
              </a:rPr>
              <a:t> Total Compensation by Business Market with Percentage(OUTLIERS)</a:t>
            </a:r>
            <a:br>
              <a:rPr lang="en-US" sz="2600" b="0" kern="1200" dirty="0">
                <a:solidFill>
                  <a:schemeClr val="tx1"/>
                </a:solidFill>
                <a:effectLst/>
                <a:latin typeface="+mj-lt"/>
                <a:ea typeface="+mj-ea"/>
                <a:cs typeface="+mj-cs"/>
              </a:rPr>
            </a:br>
            <a:endParaRPr lang="en-US" sz="2600" kern="1200" dirty="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showing the percentage of a company&#10;&#10;Description automatically generated">
            <a:extLst>
              <a:ext uri="{FF2B5EF4-FFF2-40B4-BE49-F238E27FC236}">
                <a16:creationId xmlns:a16="http://schemas.microsoft.com/office/drawing/2014/main" id="{673CA740-4EC6-2EF8-B784-DF99A13E89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1404210"/>
            <a:ext cx="7214616" cy="4022148"/>
          </a:xfrm>
          <a:prstGeom prst="rect">
            <a:avLst/>
          </a:prstGeom>
        </p:spPr>
      </p:pic>
      <p:pic>
        <p:nvPicPr>
          <p:cNvPr id="3" name="Picture 2" descr="A logo with dots and lines&#10;&#10;Description automatically generated">
            <a:extLst>
              <a:ext uri="{FF2B5EF4-FFF2-40B4-BE49-F238E27FC236}">
                <a16:creationId xmlns:a16="http://schemas.microsoft.com/office/drawing/2014/main" id="{7C9B6CC8-9D1C-DBD3-CB6F-F33916853F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8476" y="-1"/>
            <a:ext cx="1197701" cy="908062"/>
          </a:xfrm>
          <a:prstGeom prst="rect">
            <a:avLst/>
          </a:prstGeom>
        </p:spPr>
      </p:pic>
      <p:pic>
        <p:nvPicPr>
          <p:cNvPr id="4" name="Picture 3" descr="A logo of a globe and a graduation cap&#10;&#10;Description automatically generated">
            <a:extLst>
              <a:ext uri="{FF2B5EF4-FFF2-40B4-BE49-F238E27FC236}">
                <a16:creationId xmlns:a16="http://schemas.microsoft.com/office/drawing/2014/main" id="{E3E73B18-7744-CBE3-7351-130AF7414337}"/>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195278" y="5517"/>
            <a:ext cx="1197701" cy="775774"/>
          </a:xfrm>
          <a:prstGeom prst="rect">
            <a:avLst/>
          </a:prstGeom>
        </p:spPr>
      </p:pic>
      <p:sp>
        <p:nvSpPr>
          <p:cNvPr id="6" name="Right Triangle 5">
            <a:extLst>
              <a:ext uri="{FF2B5EF4-FFF2-40B4-BE49-F238E27FC236}">
                <a16:creationId xmlns:a16="http://schemas.microsoft.com/office/drawing/2014/main" id="{F569B3ED-16D8-2FFB-C0CC-A1011933252D}"/>
              </a:ext>
            </a:extLst>
          </p:cNvPr>
          <p:cNvSpPr/>
          <p:nvPr/>
        </p:nvSpPr>
        <p:spPr>
          <a:xfrm rot="16200000" flipV="1">
            <a:off x="-2915896" y="2980059"/>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7" name="Right Triangle 6">
            <a:extLst>
              <a:ext uri="{FF2B5EF4-FFF2-40B4-BE49-F238E27FC236}">
                <a16:creationId xmlns:a16="http://schemas.microsoft.com/office/drawing/2014/main" id="{7A1E588C-C967-C3CC-96B0-DFFFDE3202FA}"/>
              </a:ext>
            </a:extLst>
          </p:cNvPr>
          <p:cNvSpPr/>
          <p:nvPr/>
        </p:nvSpPr>
        <p:spPr>
          <a:xfrm>
            <a:off x="0" y="5459180"/>
            <a:ext cx="10271050" cy="1398820"/>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2029047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BACE7E-48F4-4B8A-285A-BE3ED1DD96C4}"/>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100" b="0" kern="1200">
                <a:solidFill>
                  <a:schemeClr val="tx1"/>
                </a:solidFill>
                <a:effectLst/>
                <a:latin typeface="+mj-lt"/>
                <a:ea typeface="+mj-ea"/>
                <a:cs typeface="+mj-cs"/>
              </a:rPr>
              <a:t>Count of Entries by IsEgp Status(outliers)</a:t>
            </a:r>
            <a:br>
              <a:rPr lang="en-US" sz="4100" b="0" kern="1200">
                <a:solidFill>
                  <a:schemeClr val="tx1"/>
                </a:solidFill>
                <a:effectLst/>
                <a:latin typeface="+mj-lt"/>
                <a:ea typeface="+mj-ea"/>
                <a:cs typeface="+mj-cs"/>
              </a:rPr>
            </a:br>
            <a:endParaRPr lang="en-US" sz="4100" kern="120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graph&#10;&#10;Description automatically generated">
            <a:extLst>
              <a:ext uri="{FF2B5EF4-FFF2-40B4-BE49-F238E27FC236}">
                <a16:creationId xmlns:a16="http://schemas.microsoft.com/office/drawing/2014/main" id="{1DB99B43-646F-1639-E1DF-D34AA89040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1160716"/>
            <a:ext cx="7214616" cy="4509135"/>
          </a:xfrm>
          <a:prstGeom prst="rect">
            <a:avLst/>
          </a:prstGeom>
        </p:spPr>
      </p:pic>
      <p:sp>
        <p:nvSpPr>
          <p:cNvPr id="3" name="Right Triangle 2">
            <a:extLst>
              <a:ext uri="{FF2B5EF4-FFF2-40B4-BE49-F238E27FC236}">
                <a16:creationId xmlns:a16="http://schemas.microsoft.com/office/drawing/2014/main" id="{F5312EF5-8695-0B4A-ED79-05901556CBAF}"/>
              </a:ext>
            </a:extLst>
          </p:cNvPr>
          <p:cNvSpPr/>
          <p:nvPr/>
        </p:nvSpPr>
        <p:spPr>
          <a:xfrm>
            <a:off x="0" y="5459180"/>
            <a:ext cx="10271050" cy="1398820"/>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4" name="Picture 3" descr="A logo of a globe and a graduation cap&#10;&#10;Description automatically generated">
            <a:extLst>
              <a:ext uri="{FF2B5EF4-FFF2-40B4-BE49-F238E27FC236}">
                <a16:creationId xmlns:a16="http://schemas.microsoft.com/office/drawing/2014/main" id="{35B19A4F-2E95-706E-80C8-9FD937012B80}"/>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195278" y="5517"/>
            <a:ext cx="1197701" cy="775774"/>
          </a:xfrm>
          <a:prstGeom prst="rect">
            <a:avLst/>
          </a:prstGeom>
        </p:spPr>
      </p:pic>
      <p:pic>
        <p:nvPicPr>
          <p:cNvPr id="6" name="Picture 5" descr="A logo with dots and lines&#10;&#10;Description automatically generated">
            <a:extLst>
              <a:ext uri="{FF2B5EF4-FFF2-40B4-BE49-F238E27FC236}">
                <a16:creationId xmlns:a16="http://schemas.microsoft.com/office/drawing/2014/main" id="{FB2B864B-30BF-6D90-3170-E40E714544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08476" y="-1"/>
            <a:ext cx="1197701" cy="908062"/>
          </a:xfrm>
          <a:prstGeom prst="rect">
            <a:avLst/>
          </a:prstGeom>
        </p:spPr>
      </p:pic>
    </p:spTree>
    <p:extLst>
      <p:ext uri="{BB962C8B-B14F-4D97-AF65-F5344CB8AC3E}">
        <p14:creationId xmlns:p14="http://schemas.microsoft.com/office/powerpoint/2010/main" val="2501682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66C8CF-56F0-B979-2A5B-4644A0B88EBB}"/>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0" kern="1200">
                <a:solidFill>
                  <a:schemeClr val="tx1"/>
                </a:solidFill>
                <a:effectLst/>
                <a:latin typeface="+mj-lt"/>
                <a:ea typeface="+mj-ea"/>
                <a:cs typeface="+mj-cs"/>
              </a:rPr>
              <a:t>ANOVA OUTLIERS</a:t>
            </a:r>
            <a:br>
              <a:rPr lang="en-US" sz="4800" b="0" kern="1200">
                <a:solidFill>
                  <a:schemeClr val="tx1"/>
                </a:solidFill>
                <a:effectLst/>
                <a:latin typeface="+mj-lt"/>
                <a:ea typeface="+mj-ea"/>
                <a:cs typeface="+mj-cs"/>
              </a:rPr>
            </a:br>
            <a:endParaRPr lang="en-US" sz="4800" kern="1200">
              <a:solidFill>
                <a:schemeClr val="tx1"/>
              </a:solidFill>
              <a:latin typeface="+mj-lt"/>
              <a:ea typeface="+mj-ea"/>
              <a:cs typeface="+mj-cs"/>
            </a:endParaRP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3" name="Picture 2" descr="A logo with dots and lines&#10;&#10;Description automatically generated">
            <a:extLst>
              <a:ext uri="{FF2B5EF4-FFF2-40B4-BE49-F238E27FC236}">
                <a16:creationId xmlns:a16="http://schemas.microsoft.com/office/drawing/2014/main" id="{2685FA82-9892-1B74-8932-93B34F977E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476" y="-1"/>
            <a:ext cx="1197701" cy="908062"/>
          </a:xfrm>
          <a:prstGeom prst="rect">
            <a:avLst/>
          </a:prstGeom>
        </p:spPr>
      </p:pic>
      <p:pic>
        <p:nvPicPr>
          <p:cNvPr id="5" name="Content Placeholder 4" descr="A screenshot of a computer program&#10;&#10;Description automatically generated">
            <a:extLst>
              <a:ext uri="{FF2B5EF4-FFF2-40B4-BE49-F238E27FC236}">
                <a16:creationId xmlns:a16="http://schemas.microsoft.com/office/drawing/2014/main" id="{326DAB63-D6E4-DA87-C4EE-886788329C1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79322" y="841100"/>
            <a:ext cx="6475229" cy="5455380"/>
          </a:xfrm>
          <a:prstGeom prst="rect">
            <a:avLst/>
          </a:prstGeom>
        </p:spPr>
      </p:pic>
      <p:pic>
        <p:nvPicPr>
          <p:cNvPr id="4" name="Picture 3" descr="A logo of a globe and a graduation cap&#10;&#10;Description automatically generated">
            <a:extLst>
              <a:ext uri="{FF2B5EF4-FFF2-40B4-BE49-F238E27FC236}">
                <a16:creationId xmlns:a16="http://schemas.microsoft.com/office/drawing/2014/main" id="{13ED0EDF-C12C-8392-7AF5-82C3AADBFAD3}"/>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195278" y="5517"/>
            <a:ext cx="1197701" cy="775774"/>
          </a:xfrm>
          <a:prstGeom prst="rect">
            <a:avLst/>
          </a:prstGeom>
        </p:spPr>
      </p:pic>
      <p:sp>
        <p:nvSpPr>
          <p:cNvPr id="6" name="Right Triangle 5">
            <a:extLst>
              <a:ext uri="{FF2B5EF4-FFF2-40B4-BE49-F238E27FC236}">
                <a16:creationId xmlns:a16="http://schemas.microsoft.com/office/drawing/2014/main" id="{0AA68A05-0359-8ECF-0E48-28D97BA089B4}"/>
              </a:ext>
            </a:extLst>
          </p:cNvPr>
          <p:cNvSpPr/>
          <p:nvPr/>
        </p:nvSpPr>
        <p:spPr>
          <a:xfrm rot="16200000" flipV="1">
            <a:off x="-2915896" y="2980059"/>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15948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91BAD2-7CA2-C8EF-086A-879FE1B9E7D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kern="1200" dirty="0">
                <a:solidFill>
                  <a:schemeClr val="tx1"/>
                </a:solidFill>
                <a:latin typeface="+mj-lt"/>
                <a:ea typeface="+mj-ea"/>
                <a:cs typeface="+mj-cs"/>
              </a:rPr>
              <a:t>Regression data</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4CE654FB-BDBF-0C81-A80F-461E44B07B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1341082"/>
            <a:ext cx="7214616" cy="4148403"/>
          </a:xfrm>
          <a:prstGeom prst="rect">
            <a:avLst/>
          </a:prstGeom>
        </p:spPr>
      </p:pic>
      <p:sp>
        <p:nvSpPr>
          <p:cNvPr id="6" name="Right Triangle 5">
            <a:extLst>
              <a:ext uri="{FF2B5EF4-FFF2-40B4-BE49-F238E27FC236}">
                <a16:creationId xmlns:a16="http://schemas.microsoft.com/office/drawing/2014/main" id="{5645489B-7813-03F3-A3ED-2A67CDD0F819}"/>
              </a:ext>
            </a:extLst>
          </p:cNvPr>
          <p:cNvSpPr/>
          <p:nvPr/>
        </p:nvSpPr>
        <p:spPr>
          <a:xfrm>
            <a:off x="0" y="5366464"/>
            <a:ext cx="10271050" cy="1491536"/>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7" name="Picture 6" descr="A logo of a globe and a graduation cap&#10;&#10;Description automatically generated">
            <a:extLst>
              <a:ext uri="{FF2B5EF4-FFF2-40B4-BE49-F238E27FC236}">
                <a16:creationId xmlns:a16="http://schemas.microsoft.com/office/drawing/2014/main" id="{B605DB58-F6CD-5660-61CA-7FB50A1CC474}"/>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8" name="Picture 7" descr="A logo with dots and lines&#10;&#10;Description automatically generated">
            <a:extLst>
              <a:ext uri="{FF2B5EF4-FFF2-40B4-BE49-F238E27FC236}">
                <a16:creationId xmlns:a16="http://schemas.microsoft.com/office/drawing/2014/main" id="{F7DA2E41-56A0-FC69-43F2-F3C65FD03D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79396" y="-2"/>
            <a:ext cx="1626782" cy="1233379"/>
          </a:xfrm>
          <a:prstGeom prst="rect">
            <a:avLst/>
          </a:prstGeom>
        </p:spPr>
      </p:pic>
    </p:spTree>
    <p:extLst>
      <p:ext uri="{BB962C8B-B14F-4D97-AF65-F5344CB8AC3E}">
        <p14:creationId xmlns:p14="http://schemas.microsoft.com/office/powerpoint/2010/main" val="3690067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D876CD-7EDE-83EB-272D-4014481D25C0}"/>
              </a:ext>
            </a:extLst>
          </p:cNvPr>
          <p:cNvSpPr>
            <a:spLocks noGrp="1"/>
          </p:cNvSpPr>
          <p:nvPr>
            <p:ph type="title"/>
          </p:nvPr>
        </p:nvSpPr>
        <p:spPr>
          <a:xfrm>
            <a:off x="643479" y="797844"/>
            <a:ext cx="10909640" cy="1368614"/>
          </a:xfrm>
        </p:spPr>
        <p:txBody>
          <a:bodyPr vert="horz" lIns="91440" tIns="45720" rIns="91440" bIns="45720" rtlCol="0" anchor="ctr">
            <a:normAutofit/>
          </a:bodyPr>
          <a:lstStyle/>
          <a:p>
            <a:pPr algn="ctr"/>
            <a:r>
              <a:rPr lang="en-US" sz="4100" b="0" dirty="0">
                <a:effectLst/>
              </a:rPr>
              <a:t>Level Distribution (Junior, Mid-level, Senior) All data</a:t>
            </a:r>
            <a:br>
              <a:rPr lang="en-US" sz="4100" b="0" dirty="0">
                <a:effectLst/>
              </a:rPr>
            </a:br>
            <a:endParaRPr lang="en-US" sz="4100" dirty="0"/>
          </a:p>
        </p:txBody>
      </p:sp>
      <p:sp>
        <p:nvSpPr>
          <p:cNvPr id="1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e chart with numbers and a few percentages&#10;&#10;Description automatically generated">
            <a:extLst>
              <a:ext uri="{FF2B5EF4-FFF2-40B4-BE49-F238E27FC236}">
                <a16:creationId xmlns:a16="http://schemas.microsoft.com/office/drawing/2014/main" id="{1E47AA6A-43B5-948E-EF7A-496DC60146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8881" y="2155432"/>
            <a:ext cx="4621967" cy="4092968"/>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7E8E2CAD-B677-E239-1168-9AE29C19B7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496" y="2799903"/>
            <a:ext cx="5614416" cy="3291209"/>
          </a:xfrm>
          <a:prstGeom prst="rect">
            <a:avLst/>
          </a:prstGeom>
        </p:spPr>
      </p:pic>
      <p:pic>
        <p:nvPicPr>
          <p:cNvPr id="4" name="Picture 3" descr="A logo of a globe and a graduation cap&#10;&#10;Description automatically generated">
            <a:extLst>
              <a:ext uri="{FF2B5EF4-FFF2-40B4-BE49-F238E27FC236}">
                <a16:creationId xmlns:a16="http://schemas.microsoft.com/office/drawing/2014/main" id="{3F1416ED-8786-EB38-169F-151D31155E16}"/>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6" name="Picture 5" descr="A logo with dots and lines&#10;&#10;Description automatically generated">
            <a:extLst>
              <a:ext uri="{FF2B5EF4-FFF2-40B4-BE49-F238E27FC236}">
                <a16:creationId xmlns:a16="http://schemas.microsoft.com/office/drawing/2014/main" id="{6BF593BD-7E12-9C56-51BF-AFFE4CC85F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89701" y="0"/>
            <a:ext cx="1197701" cy="797844"/>
          </a:xfrm>
          <a:prstGeom prst="rect">
            <a:avLst/>
          </a:prstGeom>
        </p:spPr>
      </p:pic>
    </p:spTree>
    <p:extLst>
      <p:ext uri="{BB962C8B-B14F-4D97-AF65-F5344CB8AC3E}">
        <p14:creationId xmlns:p14="http://schemas.microsoft.com/office/powerpoint/2010/main" val="174550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F876EC-C8EA-79F7-83AE-77336532EFD4}"/>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b="0" kern="1200" dirty="0">
                <a:solidFill>
                  <a:schemeClr val="tx1"/>
                </a:solidFill>
                <a:effectLst/>
                <a:latin typeface="+mj-lt"/>
                <a:ea typeface="+mj-ea"/>
                <a:cs typeface="+mj-cs"/>
              </a:rPr>
              <a:t>Business Size Distribution by Level</a:t>
            </a:r>
            <a:br>
              <a:rPr lang="en-US" sz="4600" b="0" kern="1200" dirty="0">
                <a:solidFill>
                  <a:schemeClr val="tx1"/>
                </a:solidFill>
                <a:effectLst/>
                <a:latin typeface="+mj-lt"/>
                <a:ea typeface="+mj-ea"/>
                <a:cs typeface="+mj-cs"/>
              </a:rPr>
            </a:br>
            <a:endParaRPr lang="en-US" sz="4600" kern="1200" dirty="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a business size&#10;&#10;Description automatically generated">
            <a:extLst>
              <a:ext uri="{FF2B5EF4-FFF2-40B4-BE49-F238E27FC236}">
                <a16:creationId xmlns:a16="http://schemas.microsoft.com/office/drawing/2014/main" id="{97C76008-97C9-39A0-5566-2BFE5650C7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872132"/>
            <a:ext cx="7214616" cy="5086303"/>
          </a:xfrm>
          <a:prstGeom prst="rect">
            <a:avLst/>
          </a:prstGeom>
        </p:spPr>
      </p:pic>
      <p:sp>
        <p:nvSpPr>
          <p:cNvPr id="3" name="Right Triangle 2">
            <a:extLst>
              <a:ext uri="{FF2B5EF4-FFF2-40B4-BE49-F238E27FC236}">
                <a16:creationId xmlns:a16="http://schemas.microsoft.com/office/drawing/2014/main" id="{17CD05E3-313B-8535-2E7B-65A662523AD6}"/>
              </a:ext>
            </a:extLst>
          </p:cNvPr>
          <p:cNvSpPr/>
          <p:nvPr/>
        </p:nvSpPr>
        <p:spPr>
          <a:xfrm rot="16200000" flipV="1">
            <a:off x="-2915896" y="2980059"/>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4" name="Picture 3" descr="A logo of a globe and a graduation cap&#10;&#10;Description automatically generated">
            <a:extLst>
              <a:ext uri="{FF2B5EF4-FFF2-40B4-BE49-F238E27FC236}">
                <a16:creationId xmlns:a16="http://schemas.microsoft.com/office/drawing/2014/main" id="{FD403C4A-DA36-8722-F87D-61781D4424E4}"/>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6" name="Picture 5" descr="A logo with dots and lines&#10;&#10;Description automatically generated">
            <a:extLst>
              <a:ext uri="{FF2B5EF4-FFF2-40B4-BE49-F238E27FC236}">
                <a16:creationId xmlns:a16="http://schemas.microsoft.com/office/drawing/2014/main" id="{530A80CA-5402-582D-9011-B3E31C6BCF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9701" y="0"/>
            <a:ext cx="1197701" cy="797844"/>
          </a:xfrm>
          <a:prstGeom prst="rect">
            <a:avLst/>
          </a:prstGeom>
        </p:spPr>
      </p:pic>
      <p:sp>
        <p:nvSpPr>
          <p:cNvPr id="7" name="Right Triangle 6">
            <a:extLst>
              <a:ext uri="{FF2B5EF4-FFF2-40B4-BE49-F238E27FC236}">
                <a16:creationId xmlns:a16="http://schemas.microsoft.com/office/drawing/2014/main" id="{A2B359C6-3EAB-FEE9-88FD-BEF523476862}"/>
              </a:ext>
            </a:extLst>
          </p:cNvPr>
          <p:cNvSpPr/>
          <p:nvPr/>
        </p:nvSpPr>
        <p:spPr>
          <a:xfrm rot="10800000" flipV="1">
            <a:off x="2954499" y="5905617"/>
            <a:ext cx="9237501" cy="953789"/>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Tree>
    <p:extLst>
      <p:ext uri="{BB962C8B-B14F-4D97-AF65-F5344CB8AC3E}">
        <p14:creationId xmlns:p14="http://schemas.microsoft.com/office/powerpoint/2010/main" val="2747547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CBF28D-728F-4F98-6BB5-144FC5CC7EDA}"/>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b="0" kern="1200" dirty="0">
                <a:solidFill>
                  <a:schemeClr val="tx1"/>
                </a:solidFill>
                <a:effectLst/>
                <a:latin typeface="+mj-lt"/>
                <a:ea typeface="+mj-ea"/>
                <a:cs typeface="+mj-cs"/>
              </a:rPr>
              <a:t>Degree Distribution</a:t>
            </a:r>
            <a:br>
              <a:rPr lang="en-US" sz="5600" b="0" kern="1200" dirty="0">
                <a:solidFill>
                  <a:schemeClr val="tx1"/>
                </a:solidFill>
                <a:effectLst/>
                <a:latin typeface="+mj-lt"/>
                <a:ea typeface="+mj-ea"/>
                <a:cs typeface="+mj-cs"/>
              </a:rPr>
            </a:br>
            <a:endParaRPr lang="en-US" sz="5600" kern="1200" dirty="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logo with dots and lines&#10;&#10;Description automatically generated">
            <a:extLst>
              <a:ext uri="{FF2B5EF4-FFF2-40B4-BE49-F238E27FC236}">
                <a16:creationId xmlns:a16="http://schemas.microsoft.com/office/drawing/2014/main" id="{CCE79A89-F1A3-B5FE-D845-A5CD9B48A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89701" y="0"/>
            <a:ext cx="1197701" cy="797844"/>
          </a:xfrm>
          <a:prstGeom prst="rect">
            <a:avLst/>
          </a:prstGeom>
        </p:spPr>
      </p:pic>
      <p:pic>
        <p:nvPicPr>
          <p:cNvPr id="5" name="Content Placeholder 4" descr="A screenshot of a graph&#10;&#10;Description automatically generated">
            <a:extLst>
              <a:ext uri="{FF2B5EF4-FFF2-40B4-BE49-F238E27FC236}">
                <a16:creationId xmlns:a16="http://schemas.microsoft.com/office/drawing/2014/main" id="{FF5735A5-2573-A16C-4BA6-C4A3DBBF07A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94038" y="911821"/>
            <a:ext cx="7214616" cy="5410961"/>
          </a:xfrm>
          <a:prstGeom prst="rect">
            <a:avLst/>
          </a:prstGeom>
        </p:spPr>
      </p:pic>
      <p:sp>
        <p:nvSpPr>
          <p:cNvPr id="6" name="Right Triangle 5">
            <a:extLst>
              <a:ext uri="{FF2B5EF4-FFF2-40B4-BE49-F238E27FC236}">
                <a16:creationId xmlns:a16="http://schemas.microsoft.com/office/drawing/2014/main" id="{913F93BC-DAEE-A8AB-3470-C1BD60941255}"/>
              </a:ext>
            </a:extLst>
          </p:cNvPr>
          <p:cNvSpPr/>
          <p:nvPr/>
        </p:nvSpPr>
        <p:spPr>
          <a:xfrm rot="10800000" flipV="1">
            <a:off x="2153190" y="6604162"/>
            <a:ext cx="7493000" cy="273368"/>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7" name="Right Triangle 6">
            <a:extLst>
              <a:ext uri="{FF2B5EF4-FFF2-40B4-BE49-F238E27FC236}">
                <a16:creationId xmlns:a16="http://schemas.microsoft.com/office/drawing/2014/main" id="{70E19846-DD40-E482-F859-402D280AE24C}"/>
              </a:ext>
            </a:extLst>
          </p:cNvPr>
          <p:cNvSpPr/>
          <p:nvPr/>
        </p:nvSpPr>
        <p:spPr>
          <a:xfrm rot="16200000" flipV="1">
            <a:off x="-2915896" y="2980059"/>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4" name="Picture 3" descr="A logo of a globe and a graduation cap&#10;&#10;Description automatically generated">
            <a:extLst>
              <a:ext uri="{FF2B5EF4-FFF2-40B4-BE49-F238E27FC236}">
                <a16:creationId xmlns:a16="http://schemas.microsoft.com/office/drawing/2014/main" id="{899F555A-4594-B7AE-D2D9-D55745C3885F}"/>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0" y="21668"/>
            <a:ext cx="1197701" cy="775774"/>
          </a:xfrm>
          <a:prstGeom prst="rect">
            <a:avLst/>
          </a:prstGeom>
        </p:spPr>
      </p:pic>
    </p:spTree>
    <p:extLst>
      <p:ext uri="{BB962C8B-B14F-4D97-AF65-F5344CB8AC3E}">
        <p14:creationId xmlns:p14="http://schemas.microsoft.com/office/powerpoint/2010/main" val="4020887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8896A5-83C8-E5A3-5D91-FBE90F2310C2}"/>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b="0" kern="1200">
                <a:solidFill>
                  <a:schemeClr val="tx1"/>
                </a:solidFill>
                <a:effectLst/>
                <a:latin typeface="+mj-lt"/>
                <a:ea typeface="+mj-ea"/>
                <a:cs typeface="+mj-cs"/>
              </a:rPr>
              <a:t>Business Size Distribution for No Degree</a:t>
            </a:r>
            <a:br>
              <a:rPr lang="en-US" sz="4600" b="0" kern="1200">
                <a:solidFill>
                  <a:schemeClr val="tx1"/>
                </a:solidFill>
                <a:effectLst/>
                <a:latin typeface="+mj-lt"/>
                <a:ea typeface="+mj-ea"/>
                <a:cs typeface="+mj-cs"/>
              </a:rPr>
            </a:br>
            <a:endParaRPr lang="en-US" sz="4600" kern="1200">
              <a:solidFill>
                <a:schemeClr val="tx1"/>
              </a:solidFill>
              <a:latin typeface="+mj-lt"/>
              <a:ea typeface="+mj-ea"/>
              <a:cs typeface="+mj-cs"/>
            </a:endParaRPr>
          </a:p>
        </p:txBody>
      </p:sp>
      <p:sp>
        <p:nvSpPr>
          <p:cNvPr id="1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C7586B8B-25CC-2B3B-3FAD-8AF621618B58}"/>
              </a:ext>
            </a:extLst>
          </p:cNvPr>
          <p:cNvPicPr>
            <a:picLocks noGrp="1" noChangeAspect="1"/>
          </p:cNvPicPr>
          <p:nvPr>
            <p:ph idx="1"/>
          </p:nvPr>
        </p:nvPicPr>
        <p:blipFill>
          <a:blip r:embed="rId2"/>
          <a:stretch>
            <a:fillRect/>
          </a:stretch>
        </p:blipFill>
        <p:spPr>
          <a:xfrm>
            <a:off x="5089793" y="640080"/>
            <a:ext cx="5898448" cy="5550408"/>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7B192FDC-DAD6-72A5-B9CC-0869A24BFD59}"/>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4" name="Picture 3" descr="A logo with dots and lines&#10;&#10;Description automatically generated">
            <a:extLst>
              <a:ext uri="{FF2B5EF4-FFF2-40B4-BE49-F238E27FC236}">
                <a16:creationId xmlns:a16="http://schemas.microsoft.com/office/drawing/2014/main" id="{7917CAB2-44D1-7872-0AB6-0F1CF0C480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9701" y="0"/>
            <a:ext cx="1197701" cy="797844"/>
          </a:xfrm>
          <a:prstGeom prst="rect">
            <a:avLst/>
          </a:prstGeom>
        </p:spPr>
      </p:pic>
      <p:sp>
        <p:nvSpPr>
          <p:cNvPr id="5" name="Right Triangle 4">
            <a:extLst>
              <a:ext uri="{FF2B5EF4-FFF2-40B4-BE49-F238E27FC236}">
                <a16:creationId xmlns:a16="http://schemas.microsoft.com/office/drawing/2014/main" id="{B990B9BE-755C-E16E-F0CB-A277F877D054}"/>
              </a:ext>
            </a:extLst>
          </p:cNvPr>
          <p:cNvSpPr/>
          <p:nvPr/>
        </p:nvSpPr>
        <p:spPr>
          <a:xfrm rot="10800000" flipV="1">
            <a:off x="0" y="5905617"/>
            <a:ext cx="12192000" cy="953789"/>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Tree>
    <p:extLst>
      <p:ext uri="{BB962C8B-B14F-4D97-AF65-F5344CB8AC3E}">
        <p14:creationId xmlns:p14="http://schemas.microsoft.com/office/powerpoint/2010/main" val="650947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9735A5-5DD2-93E4-486F-45A047DEF25B}"/>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b="0" kern="1200" dirty="0">
                <a:solidFill>
                  <a:schemeClr val="tx1"/>
                </a:solidFill>
                <a:effectLst/>
                <a:latin typeface="+mj-lt"/>
                <a:ea typeface="+mj-ea"/>
                <a:cs typeface="+mj-cs"/>
              </a:rPr>
              <a:t>Distribution of Levels for No Degree</a:t>
            </a:r>
            <a:endParaRPr lang="en-US" sz="5600" kern="1200" dirty="0">
              <a:solidFill>
                <a:schemeClr val="tx1"/>
              </a:solidFill>
              <a:latin typeface="+mj-lt"/>
              <a:ea typeface="+mj-ea"/>
              <a:cs typeface="+mj-cs"/>
            </a:endParaRPr>
          </a:p>
        </p:txBody>
      </p:sp>
      <p:sp>
        <p:nvSpPr>
          <p:cNvPr id="1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C5D646A9-717D-C6E4-B1CB-CF4D2CD01115}"/>
              </a:ext>
            </a:extLst>
          </p:cNvPr>
          <p:cNvPicPr>
            <a:picLocks noGrp="1" noChangeAspect="1"/>
          </p:cNvPicPr>
          <p:nvPr>
            <p:ph idx="1"/>
          </p:nvPr>
        </p:nvPicPr>
        <p:blipFill>
          <a:blip r:embed="rId2"/>
          <a:stretch>
            <a:fillRect/>
          </a:stretch>
        </p:blipFill>
        <p:spPr>
          <a:xfrm>
            <a:off x="4654296" y="1259917"/>
            <a:ext cx="7214616" cy="4310733"/>
          </a:xfrm>
          <a:prstGeom prst="rect">
            <a:avLst/>
          </a:prstGeom>
        </p:spPr>
      </p:pic>
      <p:sp>
        <p:nvSpPr>
          <p:cNvPr id="3" name="Right Triangle 2">
            <a:extLst>
              <a:ext uri="{FF2B5EF4-FFF2-40B4-BE49-F238E27FC236}">
                <a16:creationId xmlns:a16="http://schemas.microsoft.com/office/drawing/2014/main" id="{0E91CE33-FB2A-B17E-EF8F-F50F3AE41C3C}"/>
              </a:ext>
            </a:extLst>
          </p:cNvPr>
          <p:cNvSpPr/>
          <p:nvPr/>
        </p:nvSpPr>
        <p:spPr>
          <a:xfrm>
            <a:off x="0" y="5570650"/>
            <a:ext cx="10271050" cy="1287350"/>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4" name="Picture 3" descr="A logo of a globe and a graduation cap&#10;&#10;Description automatically generated">
            <a:extLst>
              <a:ext uri="{FF2B5EF4-FFF2-40B4-BE49-F238E27FC236}">
                <a16:creationId xmlns:a16="http://schemas.microsoft.com/office/drawing/2014/main" id="{9FEFED5C-F228-23B5-898E-85951706F641}"/>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5" name="Picture 4" descr="A logo with dots and lines&#10;&#10;Description automatically generated">
            <a:extLst>
              <a:ext uri="{FF2B5EF4-FFF2-40B4-BE49-F238E27FC236}">
                <a16:creationId xmlns:a16="http://schemas.microsoft.com/office/drawing/2014/main" id="{2E7EA867-A4D4-1D1B-C898-81AA4BEB36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9701" y="0"/>
            <a:ext cx="1197701" cy="797844"/>
          </a:xfrm>
          <a:prstGeom prst="rect">
            <a:avLst/>
          </a:prstGeom>
        </p:spPr>
      </p:pic>
    </p:spTree>
    <p:extLst>
      <p:ext uri="{BB962C8B-B14F-4D97-AF65-F5344CB8AC3E}">
        <p14:creationId xmlns:p14="http://schemas.microsoft.com/office/powerpoint/2010/main" val="4287846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A12C4B-8EAC-50EF-D223-D31FBBF2E428}"/>
              </a:ext>
            </a:extLst>
          </p:cNvPr>
          <p:cNvSpPr>
            <a:spLocks noGrp="1"/>
          </p:cNvSpPr>
          <p:nvPr>
            <p:ph type="title"/>
          </p:nvPr>
        </p:nvSpPr>
        <p:spPr>
          <a:xfrm>
            <a:off x="639656" y="707379"/>
            <a:ext cx="10909640" cy="1368614"/>
          </a:xfrm>
        </p:spPr>
        <p:txBody>
          <a:bodyPr vert="horz" lIns="91440" tIns="45720" rIns="91440" bIns="45720" rtlCol="0" anchor="ctr">
            <a:normAutofit/>
          </a:bodyPr>
          <a:lstStyle/>
          <a:p>
            <a:pPr algn="ctr"/>
            <a:r>
              <a:rPr lang="en-US" sz="4600" b="0" dirty="0">
                <a:effectLst/>
              </a:rPr>
              <a:t>Business Line Distribution by Business Size</a:t>
            </a:r>
            <a:br>
              <a:rPr lang="en-US" sz="4600" b="0" dirty="0">
                <a:effectLst/>
              </a:rPr>
            </a:br>
            <a:endParaRPr lang="en-US" sz="4600" dirty="0"/>
          </a:p>
        </p:txBody>
      </p:sp>
      <p:sp>
        <p:nvSpPr>
          <p:cNvPr id="28"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F80D83F-4293-B2A9-D705-91C3075B7F56}"/>
              </a:ext>
            </a:extLst>
          </p:cNvPr>
          <p:cNvPicPr>
            <a:picLocks noChangeAspect="1"/>
          </p:cNvPicPr>
          <p:nvPr/>
        </p:nvPicPr>
        <p:blipFill>
          <a:blip r:embed="rId2"/>
          <a:stretch>
            <a:fillRect/>
          </a:stretch>
        </p:blipFill>
        <p:spPr>
          <a:xfrm>
            <a:off x="320040" y="2283014"/>
            <a:ext cx="5614416" cy="3545043"/>
          </a:xfrm>
          <a:prstGeom prst="rect">
            <a:avLst/>
          </a:prstGeom>
        </p:spPr>
      </p:pic>
      <p:pic>
        <p:nvPicPr>
          <p:cNvPr id="7" name="Picture 6" descr="A black screen with white text&#10;&#10;Description automatically generated">
            <a:extLst>
              <a:ext uri="{FF2B5EF4-FFF2-40B4-BE49-F238E27FC236}">
                <a16:creationId xmlns:a16="http://schemas.microsoft.com/office/drawing/2014/main" id="{C43F9ED7-5155-BA0E-626A-7C1BE33D9C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496" y="3863013"/>
            <a:ext cx="5614416" cy="1164990"/>
          </a:xfrm>
          <a:prstGeom prst="rect">
            <a:avLst/>
          </a:prstGeom>
        </p:spPr>
      </p:pic>
      <p:pic>
        <p:nvPicPr>
          <p:cNvPr id="3" name="Picture 2" descr="A logo with dots and lines&#10;&#10;Description automatically generated">
            <a:extLst>
              <a:ext uri="{FF2B5EF4-FFF2-40B4-BE49-F238E27FC236}">
                <a16:creationId xmlns:a16="http://schemas.microsoft.com/office/drawing/2014/main" id="{949E88D2-DEBE-1170-D83B-E4092DD8D9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9701" y="0"/>
            <a:ext cx="1197701" cy="797844"/>
          </a:xfrm>
          <a:prstGeom prst="rect">
            <a:avLst/>
          </a:prstGeom>
        </p:spPr>
      </p:pic>
      <p:pic>
        <p:nvPicPr>
          <p:cNvPr id="6" name="Picture 5" descr="A logo of a globe and a graduation cap&#10;&#10;Description automatically generated">
            <a:extLst>
              <a:ext uri="{FF2B5EF4-FFF2-40B4-BE49-F238E27FC236}">
                <a16:creationId xmlns:a16="http://schemas.microsoft.com/office/drawing/2014/main" id="{8B5D177F-9C00-A16C-DD2A-D901D79F67DD}"/>
              </a:ext>
            </a:extLst>
          </p:cNvPr>
          <p:cNvPicPr>
            <a:picLocks noChangeAspect="1"/>
          </p:cNvPicPr>
          <p:nvPr/>
        </p:nvPicPr>
        <p:blipFill>
          <a:blip r:embed="rId5">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sp>
        <p:nvSpPr>
          <p:cNvPr id="9" name="Right Triangle 8">
            <a:extLst>
              <a:ext uri="{FF2B5EF4-FFF2-40B4-BE49-F238E27FC236}">
                <a16:creationId xmlns:a16="http://schemas.microsoft.com/office/drawing/2014/main" id="{B4153D85-884C-70FE-7106-D286A5F68FB9}"/>
              </a:ext>
            </a:extLst>
          </p:cNvPr>
          <p:cNvSpPr/>
          <p:nvPr/>
        </p:nvSpPr>
        <p:spPr>
          <a:xfrm rot="10800000" flipV="1">
            <a:off x="0" y="5905617"/>
            <a:ext cx="12192000" cy="953789"/>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Tree>
    <p:extLst>
      <p:ext uri="{BB962C8B-B14F-4D97-AF65-F5344CB8AC3E}">
        <p14:creationId xmlns:p14="http://schemas.microsoft.com/office/powerpoint/2010/main" val="1965849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06BD1A-E77E-7FD3-80CD-70B0BE77037F}"/>
              </a:ext>
            </a:extLst>
          </p:cNvPr>
          <p:cNvSpPr>
            <a:spLocks noGrp="1"/>
          </p:cNvSpPr>
          <p:nvPr>
            <p:ph type="title"/>
          </p:nvPr>
        </p:nvSpPr>
        <p:spPr>
          <a:xfrm>
            <a:off x="635000" y="640823"/>
            <a:ext cx="3418659" cy="5583148"/>
          </a:xfrm>
        </p:spPr>
        <p:txBody>
          <a:bodyPr anchor="ctr">
            <a:normAutofit/>
          </a:bodyPr>
          <a:lstStyle/>
          <a:p>
            <a:r>
              <a:rPr lang="en-US" sz="5400"/>
              <a:t>TOOLS : </a:t>
            </a:r>
            <a:endParaRPr lang="ar-EG" sz="5400"/>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ontent Placeholder 2">
            <a:extLst>
              <a:ext uri="{FF2B5EF4-FFF2-40B4-BE49-F238E27FC236}">
                <a16:creationId xmlns:a16="http://schemas.microsoft.com/office/drawing/2014/main" id="{D3BC8ACA-B9C2-6104-BB26-E6E702EA8FF3}"/>
              </a:ext>
            </a:extLst>
          </p:cNvPr>
          <p:cNvGraphicFramePr>
            <a:graphicFrameLocks noGrp="1"/>
          </p:cNvGraphicFramePr>
          <p:nvPr>
            <p:ph idx="1"/>
            <p:extLst>
              <p:ext uri="{D42A27DB-BD31-4B8C-83A1-F6EECF244321}">
                <p14:modId xmlns:p14="http://schemas.microsoft.com/office/powerpoint/2010/main" val="658419583"/>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descr="A logo of a globe and a graduation cap&#10;&#10;Description automatically generated">
            <a:extLst>
              <a:ext uri="{FF2B5EF4-FFF2-40B4-BE49-F238E27FC236}">
                <a16:creationId xmlns:a16="http://schemas.microsoft.com/office/drawing/2014/main" id="{8895E6DE-3244-A3B2-13A1-47797D75186F}"/>
              </a:ext>
            </a:extLst>
          </p:cNvPr>
          <p:cNvPicPr>
            <a:picLocks noChangeAspect="1"/>
          </p:cNvPicPr>
          <p:nvPr/>
        </p:nvPicPr>
        <p:blipFill>
          <a:blip r:embed="rId7">
            <a:extLst>
              <a:ext uri="{28A0092B-C50C-407E-A947-70E740481C1C}">
                <a14:useLocalDpi xmlns:a14="http://schemas.microsoft.com/office/drawing/2010/main" val="0"/>
              </a:ext>
            </a:extLst>
          </a:blip>
          <a:srcRect l="3739" r="484"/>
          <a:stretch/>
        </p:blipFill>
        <p:spPr>
          <a:xfrm>
            <a:off x="0" y="0"/>
            <a:ext cx="1135633" cy="766763"/>
          </a:xfrm>
          <a:prstGeom prst="rect">
            <a:avLst/>
          </a:prstGeom>
        </p:spPr>
      </p:pic>
      <p:pic>
        <p:nvPicPr>
          <p:cNvPr id="12" name="Picture 11" descr="A logo with dots and lines&#10;&#10;Description automatically generated">
            <a:extLst>
              <a:ext uri="{FF2B5EF4-FFF2-40B4-BE49-F238E27FC236}">
                <a16:creationId xmlns:a16="http://schemas.microsoft.com/office/drawing/2014/main" id="{C675A81D-08BA-7367-80E6-D30B516694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85451" y="-1"/>
            <a:ext cx="1020726" cy="897086"/>
          </a:xfrm>
          <a:prstGeom prst="rect">
            <a:avLst/>
          </a:prstGeom>
        </p:spPr>
      </p:pic>
    </p:spTree>
    <p:extLst>
      <p:ext uri="{BB962C8B-B14F-4D97-AF65-F5344CB8AC3E}">
        <p14:creationId xmlns:p14="http://schemas.microsoft.com/office/powerpoint/2010/main" val="3326502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D76C1B-DDCF-4CC8-3D8F-8DA3A29550A4}"/>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b="0" kern="1200">
                <a:solidFill>
                  <a:schemeClr val="tx1"/>
                </a:solidFill>
                <a:effectLst/>
                <a:latin typeface="+mj-lt"/>
                <a:ea typeface="+mj-ea"/>
                <a:cs typeface="+mj-cs"/>
              </a:rPr>
              <a:t>Gender Distribution</a:t>
            </a:r>
            <a:br>
              <a:rPr lang="en-US" sz="5600" b="0" kern="1200">
                <a:solidFill>
                  <a:schemeClr val="tx1"/>
                </a:solidFill>
                <a:effectLst/>
                <a:latin typeface="+mj-lt"/>
                <a:ea typeface="+mj-ea"/>
                <a:cs typeface="+mj-cs"/>
              </a:rPr>
            </a:br>
            <a:endParaRPr lang="en-US" sz="5600" kern="1200">
              <a:solidFill>
                <a:schemeClr val="tx1"/>
              </a:solidFill>
              <a:latin typeface="+mj-lt"/>
              <a:ea typeface="+mj-ea"/>
              <a:cs typeface="+mj-cs"/>
            </a:endParaRPr>
          </a:p>
        </p:txBody>
      </p:sp>
      <p:sp>
        <p:nvSpPr>
          <p:cNvPr id="2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e chart with a triangle and a triangle in the middle&#10;&#10;Description automatically generated">
            <a:extLst>
              <a:ext uri="{FF2B5EF4-FFF2-40B4-BE49-F238E27FC236}">
                <a16:creationId xmlns:a16="http://schemas.microsoft.com/office/drawing/2014/main" id="{7A0B3F4F-419D-B019-1F46-F35A9A57A2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321" y="964984"/>
            <a:ext cx="7214616" cy="5410961"/>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CC8230B0-5C98-2627-6920-214866492E3A}"/>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4" name="Picture 3" descr="A logo with dots and lines&#10;&#10;Description automatically generated">
            <a:extLst>
              <a:ext uri="{FF2B5EF4-FFF2-40B4-BE49-F238E27FC236}">
                <a16:creationId xmlns:a16="http://schemas.microsoft.com/office/drawing/2014/main" id="{0E0C31BC-D406-895A-43D3-CA05BF9397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9701" y="0"/>
            <a:ext cx="1197701" cy="797844"/>
          </a:xfrm>
          <a:prstGeom prst="rect">
            <a:avLst/>
          </a:prstGeom>
        </p:spPr>
      </p:pic>
      <p:sp>
        <p:nvSpPr>
          <p:cNvPr id="6" name="Right Triangle 5">
            <a:extLst>
              <a:ext uri="{FF2B5EF4-FFF2-40B4-BE49-F238E27FC236}">
                <a16:creationId xmlns:a16="http://schemas.microsoft.com/office/drawing/2014/main" id="{54622D8D-0490-BCED-4266-E07AB4DAB94C}"/>
              </a:ext>
            </a:extLst>
          </p:cNvPr>
          <p:cNvSpPr/>
          <p:nvPr/>
        </p:nvSpPr>
        <p:spPr>
          <a:xfrm rot="16200000" flipV="1">
            <a:off x="-2915896" y="2980059"/>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3160797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7A64DE-7117-C266-4008-F423AB7BA4FD}"/>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100" b="0" kern="1200">
                <a:solidFill>
                  <a:schemeClr val="tx1"/>
                </a:solidFill>
                <a:effectLst/>
                <a:latin typeface="+mj-lt"/>
                <a:ea typeface="+mj-ea"/>
                <a:cs typeface="+mj-cs"/>
              </a:rPr>
              <a:t>Female Distribution by Business Size and Market</a:t>
            </a:r>
            <a:br>
              <a:rPr lang="en-US" sz="4100" b="0" kern="1200">
                <a:solidFill>
                  <a:schemeClr val="tx1"/>
                </a:solidFill>
                <a:effectLst/>
                <a:latin typeface="+mj-lt"/>
                <a:ea typeface="+mj-ea"/>
                <a:cs typeface="+mj-cs"/>
              </a:rPr>
            </a:br>
            <a:endParaRPr lang="en-US" sz="4100" kern="120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a number of people&#10;&#10;Description automatically generated with medium confidence">
            <a:extLst>
              <a:ext uri="{FF2B5EF4-FFF2-40B4-BE49-F238E27FC236}">
                <a16:creationId xmlns:a16="http://schemas.microsoft.com/office/drawing/2014/main" id="{F9724440-3CB5-FFF2-4120-8591BB74A5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1485374"/>
            <a:ext cx="7214616" cy="3859819"/>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9F49C5F5-2727-FF92-5BED-C847CB3D6D2E}"/>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4" name="Picture 3" descr="A logo with dots and lines&#10;&#10;Description automatically generated">
            <a:extLst>
              <a:ext uri="{FF2B5EF4-FFF2-40B4-BE49-F238E27FC236}">
                <a16:creationId xmlns:a16="http://schemas.microsoft.com/office/drawing/2014/main" id="{8A899477-40F5-F268-1664-52F4EB53A5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9701" y="0"/>
            <a:ext cx="1197701" cy="797844"/>
          </a:xfrm>
          <a:prstGeom prst="rect">
            <a:avLst/>
          </a:prstGeom>
        </p:spPr>
      </p:pic>
      <p:sp>
        <p:nvSpPr>
          <p:cNvPr id="6" name="Right Triangle 5">
            <a:extLst>
              <a:ext uri="{FF2B5EF4-FFF2-40B4-BE49-F238E27FC236}">
                <a16:creationId xmlns:a16="http://schemas.microsoft.com/office/drawing/2014/main" id="{1D9C74A2-5FB4-04EA-69CD-BA198730D0E3}"/>
              </a:ext>
            </a:extLst>
          </p:cNvPr>
          <p:cNvSpPr/>
          <p:nvPr/>
        </p:nvSpPr>
        <p:spPr>
          <a:xfrm>
            <a:off x="0" y="5345193"/>
            <a:ext cx="10271050" cy="1512807"/>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204060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8A6AA4-A3F4-698D-7B1E-BB502699ED6C}"/>
              </a:ext>
            </a:extLst>
          </p:cNvPr>
          <p:cNvSpPr>
            <a:spLocks noGrp="1"/>
          </p:cNvSpPr>
          <p:nvPr>
            <p:ph type="title"/>
          </p:nvPr>
        </p:nvSpPr>
        <p:spPr>
          <a:xfrm>
            <a:off x="678911" y="741302"/>
            <a:ext cx="10909640" cy="1368614"/>
          </a:xfrm>
        </p:spPr>
        <p:txBody>
          <a:bodyPr vert="horz" lIns="91440" tIns="45720" rIns="91440" bIns="45720" rtlCol="0" anchor="ctr">
            <a:normAutofit/>
          </a:bodyPr>
          <a:lstStyle/>
          <a:p>
            <a:pPr algn="ctr"/>
            <a:r>
              <a:rPr lang="en-US" sz="4600"/>
              <a:t>AVG</a:t>
            </a:r>
            <a:r>
              <a:rPr lang="en-US" sz="4600" b="0">
                <a:effectLst/>
              </a:rPr>
              <a:t> Total Compensation by Business Size</a:t>
            </a:r>
            <a:br>
              <a:rPr lang="en-US" sz="4600" b="0">
                <a:effectLst/>
              </a:rPr>
            </a:br>
            <a:endParaRPr lang="en-US" sz="4600"/>
          </a:p>
        </p:txBody>
      </p:sp>
      <p:sp>
        <p:nvSpPr>
          <p:cNvPr id="30"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showing a number of blue rectangular bars&#10;&#10;Description automatically generated with medium confidence">
            <a:extLst>
              <a:ext uri="{FF2B5EF4-FFF2-40B4-BE49-F238E27FC236}">
                <a16:creationId xmlns:a16="http://schemas.microsoft.com/office/drawing/2014/main" id="{CCABB710-006F-C6D3-F695-94849205B236}"/>
              </a:ext>
            </a:extLst>
          </p:cNvPr>
          <p:cNvPicPr>
            <a:picLocks noChangeAspect="1"/>
          </p:cNvPicPr>
          <p:nvPr/>
        </p:nvPicPr>
        <p:blipFill>
          <a:blip r:embed="rId2"/>
          <a:stretch>
            <a:fillRect/>
          </a:stretch>
        </p:blipFill>
        <p:spPr>
          <a:xfrm>
            <a:off x="320040" y="2085683"/>
            <a:ext cx="5614416" cy="4031015"/>
          </a:xfrm>
          <a:prstGeom prst="rect">
            <a:avLst/>
          </a:prstGeom>
        </p:spPr>
      </p:pic>
      <p:pic>
        <p:nvPicPr>
          <p:cNvPr id="7" name="Picture 6" descr="A black screen with white text&#10;&#10;Description automatically generated">
            <a:extLst>
              <a:ext uri="{FF2B5EF4-FFF2-40B4-BE49-F238E27FC236}">
                <a16:creationId xmlns:a16="http://schemas.microsoft.com/office/drawing/2014/main" id="{2D56EDD4-D704-B375-0510-91B1F6FD85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496" y="3933192"/>
            <a:ext cx="5614416" cy="1024631"/>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F665388C-7C2B-551C-F8D2-3073D69BCB59}"/>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5" name="Picture 4" descr="A logo with dots and lines&#10;&#10;Description automatically generated">
            <a:extLst>
              <a:ext uri="{FF2B5EF4-FFF2-40B4-BE49-F238E27FC236}">
                <a16:creationId xmlns:a16="http://schemas.microsoft.com/office/drawing/2014/main" id="{59318BA0-60B3-D4FB-7F0F-F2F21AE83E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89701" y="0"/>
            <a:ext cx="1197701" cy="797844"/>
          </a:xfrm>
          <a:prstGeom prst="rect">
            <a:avLst/>
          </a:prstGeom>
        </p:spPr>
      </p:pic>
      <p:sp>
        <p:nvSpPr>
          <p:cNvPr id="6" name="Right Triangle 5">
            <a:extLst>
              <a:ext uri="{FF2B5EF4-FFF2-40B4-BE49-F238E27FC236}">
                <a16:creationId xmlns:a16="http://schemas.microsoft.com/office/drawing/2014/main" id="{A1566889-B844-99AF-66DE-F6A506960E8A}"/>
              </a:ext>
            </a:extLst>
          </p:cNvPr>
          <p:cNvSpPr/>
          <p:nvPr/>
        </p:nvSpPr>
        <p:spPr>
          <a:xfrm rot="10800000" flipV="1">
            <a:off x="0" y="5905617"/>
            <a:ext cx="12192000" cy="953789"/>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Tree>
    <p:extLst>
      <p:ext uri="{BB962C8B-B14F-4D97-AF65-F5344CB8AC3E}">
        <p14:creationId xmlns:p14="http://schemas.microsoft.com/office/powerpoint/2010/main" val="2824410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40C5C3-CAFB-701E-90F2-6B29F775789C}"/>
              </a:ext>
            </a:extLst>
          </p:cNvPr>
          <p:cNvSpPr>
            <a:spLocks noGrp="1"/>
          </p:cNvSpPr>
          <p:nvPr>
            <p:ph type="title"/>
          </p:nvPr>
        </p:nvSpPr>
        <p:spPr>
          <a:xfrm>
            <a:off x="699542" y="775559"/>
            <a:ext cx="10909640" cy="1368614"/>
          </a:xfrm>
        </p:spPr>
        <p:txBody>
          <a:bodyPr vert="horz" lIns="91440" tIns="45720" rIns="91440" bIns="45720" rtlCol="0" anchor="ctr">
            <a:normAutofit/>
          </a:bodyPr>
          <a:lstStyle/>
          <a:p>
            <a:pPr algn="ctr"/>
            <a:r>
              <a:rPr lang="en-US" sz="4100" b="0">
                <a:effectLst/>
              </a:rPr>
              <a:t>Top 5 Company Locations by Compensation Count</a:t>
            </a:r>
            <a:br>
              <a:rPr lang="en-US" sz="4100" b="0">
                <a:effectLst/>
              </a:rPr>
            </a:br>
            <a:endParaRPr lang="en-US" sz="4100"/>
          </a:p>
        </p:txBody>
      </p:sp>
      <p:sp>
        <p:nvSpPr>
          <p:cNvPr id="21"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a:extLst>
              <a:ext uri="{FF2B5EF4-FFF2-40B4-BE49-F238E27FC236}">
                <a16:creationId xmlns:a16="http://schemas.microsoft.com/office/drawing/2014/main" id="{2CF3DFE5-4414-58E5-44F5-552F3CF09A70}"/>
              </a:ext>
            </a:extLst>
          </p:cNvPr>
          <p:cNvPicPr>
            <a:picLocks noGrp="1" noChangeAspect="1"/>
          </p:cNvPicPr>
          <p:nvPr>
            <p:ph idx="1"/>
          </p:nvPr>
        </p:nvPicPr>
        <p:blipFill>
          <a:blip r:embed="rId2"/>
          <a:stretch>
            <a:fillRect/>
          </a:stretch>
        </p:blipFill>
        <p:spPr>
          <a:xfrm>
            <a:off x="707258" y="2147777"/>
            <a:ext cx="4839979" cy="4100623"/>
          </a:xfrm>
          <a:prstGeom prst="rect">
            <a:avLst/>
          </a:prstGeom>
        </p:spPr>
      </p:pic>
      <p:pic>
        <p:nvPicPr>
          <p:cNvPr id="7" name="Picture 6" descr="A black screen with white text&#10;&#10;Description automatically generated">
            <a:extLst>
              <a:ext uri="{FF2B5EF4-FFF2-40B4-BE49-F238E27FC236}">
                <a16:creationId xmlns:a16="http://schemas.microsoft.com/office/drawing/2014/main" id="{2199928C-DC62-C881-6EE4-4E342467EB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496" y="3273498"/>
            <a:ext cx="5614416" cy="2344019"/>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D9991CE4-CF90-D3EC-71B9-41278CDE10B4}"/>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4" name="Picture 3" descr="A logo with dots and lines&#10;&#10;Description automatically generated">
            <a:extLst>
              <a:ext uri="{FF2B5EF4-FFF2-40B4-BE49-F238E27FC236}">
                <a16:creationId xmlns:a16="http://schemas.microsoft.com/office/drawing/2014/main" id="{9DB0121A-CBC7-CE35-5053-0CE7BCEAAC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11023" y="0"/>
            <a:ext cx="1076379" cy="717026"/>
          </a:xfrm>
          <a:prstGeom prst="rect">
            <a:avLst/>
          </a:prstGeom>
        </p:spPr>
      </p:pic>
      <p:sp>
        <p:nvSpPr>
          <p:cNvPr id="5" name="Right Triangle 4">
            <a:extLst>
              <a:ext uri="{FF2B5EF4-FFF2-40B4-BE49-F238E27FC236}">
                <a16:creationId xmlns:a16="http://schemas.microsoft.com/office/drawing/2014/main" id="{B74B44F0-22BE-E35C-BE7B-CEF166DD5261}"/>
              </a:ext>
            </a:extLst>
          </p:cNvPr>
          <p:cNvSpPr/>
          <p:nvPr/>
        </p:nvSpPr>
        <p:spPr>
          <a:xfrm rot="10800000" flipV="1">
            <a:off x="0" y="5905617"/>
            <a:ext cx="12192000" cy="953789"/>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Tree>
    <p:extLst>
      <p:ext uri="{BB962C8B-B14F-4D97-AF65-F5344CB8AC3E}">
        <p14:creationId xmlns:p14="http://schemas.microsoft.com/office/powerpoint/2010/main" val="3380438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A1C441-B929-E882-6C80-A84351F4096B}"/>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4600" dirty="0"/>
              <a:t>AVG </a:t>
            </a:r>
            <a:r>
              <a:rPr lang="en-US" sz="4600" b="0" dirty="0">
                <a:effectLst/>
              </a:rPr>
              <a:t>Total Compensation by Level</a:t>
            </a:r>
            <a:br>
              <a:rPr lang="en-US" sz="4600" b="0" dirty="0">
                <a:effectLst/>
              </a:rPr>
            </a:br>
            <a:endParaRPr lang="en-US" sz="4600" dirty="0"/>
          </a:p>
        </p:txBody>
      </p:sp>
      <p:sp>
        <p:nvSpPr>
          <p:cNvPr id="1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a:extLst>
              <a:ext uri="{FF2B5EF4-FFF2-40B4-BE49-F238E27FC236}">
                <a16:creationId xmlns:a16="http://schemas.microsoft.com/office/drawing/2014/main" id="{5D7558F5-1EAA-C7C7-61BC-474C1DAC8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6873" y="2642616"/>
            <a:ext cx="3940749" cy="3605784"/>
          </a:xfrm>
          <a:prstGeom prst="rect">
            <a:avLst/>
          </a:prstGeom>
        </p:spPr>
      </p:pic>
      <p:pic>
        <p:nvPicPr>
          <p:cNvPr id="5" name="Content Placeholder 4" descr="A graph of numbers and a number of people&#10;&#10;Description automatically generated with medium confidence">
            <a:extLst>
              <a:ext uri="{FF2B5EF4-FFF2-40B4-BE49-F238E27FC236}">
                <a16:creationId xmlns:a16="http://schemas.microsoft.com/office/drawing/2014/main" id="{57A78517-CE05-9878-B914-F01746984E1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54496" y="2424224"/>
            <a:ext cx="5614416" cy="3459978"/>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531EF2AA-A5FA-847C-5030-BF9547B786F9}"/>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4" name="Picture 3" descr="A logo with dots and lines&#10;&#10;Description automatically generated">
            <a:extLst>
              <a:ext uri="{FF2B5EF4-FFF2-40B4-BE49-F238E27FC236}">
                <a16:creationId xmlns:a16="http://schemas.microsoft.com/office/drawing/2014/main" id="{68B218F7-6AAA-C0CC-88FD-9EACC717DE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11023" y="0"/>
            <a:ext cx="1076379" cy="717026"/>
          </a:xfrm>
          <a:prstGeom prst="rect">
            <a:avLst/>
          </a:prstGeom>
        </p:spPr>
      </p:pic>
      <p:sp>
        <p:nvSpPr>
          <p:cNvPr id="6" name="Right Triangle 5">
            <a:extLst>
              <a:ext uri="{FF2B5EF4-FFF2-40B4-BE49-F238E27FC236}">
                <a16:creationId xmlns:a16="http://schemas.microsoft.com/office/drawing/2014/main" id="{92F2A67E-85A3-1AAD-D714-D8F5C333C2F5}"/>
              </a:ext>
            </a:extLst>
          </p:cNvPr>
          <p:cNvSpPr/>
          <p:nvPr/>
        </p:nvSpPr>
        <p:spPr>
          <a:xfrm rot="16200000" flipV="1">
            <a:off x="-2915896" y="2980059"/>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17832554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706F15-016F-C40A-9A42-053900784B94}"/>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Merge 4 Sheets In Python</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 shot of a computer program&#10;&#10;Description automatically generated">
            <a:extLst>
              <a:ext uri="{FF2B5EF4-FFF2-40B4-BE49-F238E27FC236}">
                <a16:creationId xmlns:a16="http://schemas.microsoft.com/office/drawing/2014/main" id="{01402447-52D3-4B47-68BE-475E9DD076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980352"/>
            <a:ext cx="7214616" cy="4869864"/>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9FC1C9EB-9F31-4961-0938-823DF8BE0601}"/>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4" name="Picture 3" descr="A logo with dots and lines&#10;&#10;Description automatically generated">
            <a:extLst>
              <a:ext uri="{FF2B5EF4-FFF2-40B4-BE49-F238E27FC236}">
                <a16:creationId xmlns:a16="http://schemas.microsoft.com/office/drawing/2014/main" id="{64E526A0-C29A-642C-D135-11631FE76E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1023" y="0"/>
            <a:ext cx="1076379" cy="717026"/>
          </a:xfrm>
          <a:prstGeom prst="rect">
            <a:avLst/>
          </a:prstGeom>
        </p:spPr>
      </p:pic>
      <p:sp>
        <p:nvSpPr>
          <p:cNvPr id="6" name="Right Triangle 5">
            <a:extLst>
              <a:ext uri="{FF2B5EF4-FFF2-40B4-BE49-F238E27FC236}">
                <a16:creationId xmlns:a16="http://schemas.microsoft.com/office/drawing/2014/main" id="{F6022C78-DBFC-997B-3237-EB12167BC434}"/>
              </a:ext>
            </a:extLst>
          </p:cNvPr>
          <p:cNvSpPr/>
          <p:nvPr/>
        </p:nvSpPr>
        <p:spPr>
          <a:xfrm rot="10800000" flipV="1">
            <a:off x="0" y="5905617"/>
            <a:ext cx="12192000" cy="953789"/>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Tree>
    <p:extLst>
      <p:ext uri="{BB962C8B-B14F-4D97-AF65-F5344CB8AC3E}">
        <p14:creationId xmlns:p14="http://schemas.microsoft.com/office/powerpoint/2010/main" val="2361157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1B5375-2C7B-1A98-CE84-071040CD2F74}"/>
              </a:ext>
            </a:extLst>
          </p:cNvPr>
          <p:cNvSpPr>
            <a:spLocks noGrp="1"/>
          </p:cNvSpPr>
          <p:nvPr>
            <p:ph type="title"/>
          </p:nvPr>
        </p:nvSpPr>
        <p:spPr>
          <a:xfrm>
            <a:off x="639656" y="844174"/>
            <a:ext cx="10909640" cy="1368614"/>
          </a:xfrm>
        </p:spPr>
        <p:txBody>
          <a:bodyPr vert="horz" lIns="91440" tIns="45720" rIns="91440" bIns="45720" rtlCol="0" anchor="ctr">
            <a:normAutofit/>
          </a:bodyPr>
          <a:lstStyle/>
          <a:p>
            <a:pPr algn="ctr"/>
            <a:r>
              <a:rPr lang="en-US" sz="3100" b="0">
                <a:effectLst/>
              </a:rPr>
              <a:t>Top 6 Titles and Business Markets by Total Compensation (Egp)</a:t>
            </a:r>
            <a:br>
              <a:rPr lang="en-US" sz="3100" b="0">
                <a:effectLst/>
              </a:rPr>
            </a:br>
            <a:endParaRPr lang="en-US" sz="3100"/>
          </a:p>
        </p:txBody>
      </p:sp>
      <p:sp>
        <p:nvSpPr>
          <p:cNvPr id="21"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1FB579E-8167-5D2E-4DB5-EC044936A305}"/>
              </a:ext>
            </a:extLst>
          </p:cNvPr>
          <p:cNvPicPr>
            <a:picLocks noChangeAspect="1"/>
          </p:cNvPicPr>
          <p:nvPr/>
        </p:nvPicPr>
        <p:blipFill>
          <a:blip r:embed="rId2"/>
          <a:stretch>
            <a:fillRect/>
          </a:stretch>
        </p:blipFill>
        <p:spPr>
          <a:xfrm>
            <a:off x="320040" y="2371060"/>
            <a:ext cx="5614416" cy="3695610"/>
          </a:xfrm>
          <a:prstGeom prst="rect">
            <a:avLst/>
          </a:prstGeom>
        </p:spPr>
      </p:pic>
      <p:pic>
        <p:nvPicPr>
          <p:cNvPr id="5" name="Content Placeholder 4" descr="A screenshot of a computer screen&#10;&#10;Description automatically generated">
            <a:extLst>
              <a:ext uri="{FF2B5EF4-FFF2-40B4-BE49-F238E27FC236}">
                <a16:creationId xmlns:a16="http://schemas.microsoft.com/office/drawing/2014/main" id="{62254344-4D43-13FE-D2D7-8D683B040B8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54496" y="3364733"/>
            <a:ext cx="5614416" cy="2161549"/>
          </a:xfrm>
          <a:prstGeom prst="rect">
            <a:avLst/>
          </a:prstGeom>
        </p:spPr>
      </p:pic>
      <p:sp>
        <p:nvSpPr>
          <p:cNvPr id="3" name="Right Triangle 2">
            <a:extLst>
              <a:ext uri="{FF2B5EF4-FFF2-40B4-BE49-F238E27FC236}">
                <a16:creationId xmlns:a16="http://schemas.microsoft.com/office/drawing/2014/main" id="{751A873B-A4E6-B346-714C-FC5DFDB3A7E6}"/>
              </a:ext>
            </a:extLst>
          </p:cNvPr>
          <p:cNvSpPr/>
          <p:nvPr/>
        </p:nvSpPr>
        <p:spPr>
          <a:xfrm rot="10800000" flipV="1">
            <a:off x="0" y="5905617"/>
            <a:ext cx="12192000" cy="953789"/>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pic>
        <p:nvPicPr>
          <p:cNvPr id="6" name="Picture 5" descr="A logo of a globe and a graduation cap&#10;&#10;Description automatically generated">
            <a:extLst>
              <a:ext uri="{FF2B5EF4-FFF2-40B4-BE49-F238E27FC236}">
                <a16:creationId xmlns:a16="http://schemas.microsoft.com/office/drawing/2014/main" id="{A47D4D6D-8959-0622-1AA1-215D5F7F96D1}"/>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7" name="Picture 6" descr="A logo with dots and lines&#10;&#10;Description automatically generated">
            <a:extLst>
              <a:ext uri="{FF2B5EF4-FFF2-40B4-BE49-F238E27FC236}">
                <a16:creationId xmlns:a16="http://schemas.microsoft.com/office/drawing/2014/main" id="{C875027A-2759-58BC-99BC-34DC60B572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11023" y="0"/>
            <a:ext cx="1076379" cy="717026"/>
          </a:xfrm>
          <a:prstGeom prst="rect">
            <a:avLst/>
          </a:prstGeom>
        </p:spPr>
      </p:pic>
    </p:spTree>
    <p:extLst>
      <p:ext uri="{BB962C8B-B14F-4D97-AF65-F5344CB8AC3E}">
        <p14:creationId xmlns:p14="http://schemas.microsoft.com/office/powerpoint/2010/main" val="822404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3E560C-3E86-BBB7-004A-7DE850D2B4EA}"/>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4600" b="0">
                <a:effectLst/>
              </a:rPr>
              <a:t>Count of Entries by Industry</a:t>
            </a:r>
            <a:br>
              <a:rPr lang="en-US" sz="4600" b="0">
                <a:effectLst/>
              </a:rPr>
            </a:br>
            <a:endParaRPr lang="en-US" sz="4600"/>
          </a:p>
        </p:txBody>
      </p:sp>
      <p:sp>
        <p:nvSpPr>
          <p:cNvPr id="1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showing numbers and a number of entries&#10;&#10;Description automatically generated with medium confidence">
            <a:extLst>
              <a:ext uri="{FF2B5EF4-FFF2-40B4-BE49-F238E27FC236}">
                <a16:creationId xmlns:a16="http://schemas.microsoft.com/office/drawing/2014/main" id="{E404A487-D5A4-A2B1-A4AA-65E60E6EBF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5936" y="2642616"/>
            <a:ext cx="5302623" cy="3605784"/>
          </a:xfrm>
          <a:prstGeom prst="rect">
            <a:avLst/>
          </a:prstGeom>
        </p:spPr>
      </p:pic>
      <p:pic>
        <p:nvPicPr>
          <p:cNvPr id="7" name="Picture 6" descr="A black screen with white text&#10;&#10;Description automatically generated">
            <a:extLst>
              <a:ext uri="{FF2B5EF4-FFF2-40B4-BE49-F238E27FC236}">
                <a16:creationId xmlns:a16="http://schemas.microsoft.com/office/drawing/2014/main" id="{C6A76715-609E-30EB-66A7-566B549EEF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496" y="2901544"/>
            <a:ext cx="5614416" cy="3087928"/>
          </a:xfrm>
          <a:prstGeom prst="rect">
            <a:avLst/>
          </a:prstGeom>
        </p:spPr>
      </p:pic>
      <p:pic>
        <p:nvPicPr>
          <p:cNvPr id="3" name="Picture 2" descr="A logo with dots and lines&#10;&#10;Description automatically generated">
            <a:extLst>
              <a:ext uri="{FF2B5EF4-FFF2-40B4-BE49-F238E27FC236}">
                <a16:creationId xmlns:a16="http://schemas.microsoft.com/office/drawing/2014/main" id="{455F7A7B-5E9C-4B76-E85F-6CD010E85C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1023" y="0"/>
            <a:ext cx="1076379" cy="717026"/>
          </a:xfrm>
          <a:prstGeom prst="rect">
            <a:avLst/>
          </a:prstGeom>
        </p:spPr>
      </p:pic>
      <p:pic>
        <p:nvPicPr>
          <p:cNvPr id="4" name="Picture 3" descr="A logo of a globe and a graduation cap&#10;&#10;Description automatically generated">
            <a:extLst>
              <a:ext uri="{FF2B5EF4-FFF2-40B4-BE49-F238E27FC236}">
                <a16:creationId xmlns:a16="http://schemas.microsoft.com/office/drawing/2014/main" id="{A293F56F-CE79-1BAE-D426-CC1655476206}"/>
              </a:ext>
            </a:extLst>
          </p:cNvPr>
          <p:cNvPicPr>
            <a:picLocks noChangeAspect="1"/>
          </p:cNvPicPr>
          <p:nvPr/>
        </p:nvPicPr>
        <p:blipFill>
          <a:blip r:embed="rId5">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sp>
        <p:nvSpPr>
          <p:cNvPr id="6" name="Right Triangle 5">
            <a:extLst>
              <a:ext uri="{FF2B5EF4-FFF2-40B4-BE49-F238E27FC236}">
                <a16:creationId xmlns:a16="http://schemas.microsoft.com/office/drawing/2014/main" id="{DAFCAF6E-E772-FA61-1D9A-0AB57AA4D5B3}"/>
              </a:ext>
            </a:extLst>
          </p:cNvPr>
          <p:cNvSpPr/>
          <p:nvPr/>
        </p:nvSpPr>
        <p:spPr>
          <a:xfrm rot="10800000" flipV="1">
            <a:off x="2153190" y="6604162"/>
            <a:ext cx="7493000" cy="273368"/>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3928544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929BEF-C848-D5E4-486A-B9A507E8F6C4}"/>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4600" b="0">
                <a:effectLst/>
              </a:rPr>
              <a:t>Count of Titles by Work Setting</a:t>
            </a:r>
            <a:br>
              <a:rPr lang="en-US" sz="4600" b="0">
                <a:effectLst/>
              </a:rPr>
            </a:br>
            <a:endParaRPr lang="en-US" sz="4600"/>
          </a:p>
        </p:txBody>
      </p:sp>
      <p:sp>
        <p:nvSpPr>
          <p:cNvPr id="19"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E63B771-E5E8-33C1-9491-AA79CE033E42}"/>
              </a:ext>
            </a:extLst>
          </p:cNvPr>
          <p:cNvPicPr>
            <a:picLocks noChangeAspect="1"/>
          </p:cNvPicPr>
          <p:nvPr/>
        </p:nvPicPr>
        <p:blipFill>
          <a:blip r:embed="rId2"/>
          <a:stretch>
            <a:fillRect/>
          </a:stretch>
        </p:blipFill>
        <p:spPr>
          <a:xfrm>
            <a:off x="866568" y="1998921"/>
            <a:ext cx="4521359" cy="4249479"/>
          </a:xfrm>
          <a:prstGeom prst="rect">
            <a:avLst/>
          </a:prstGeom>
        </p:spPr>
      </p:pic>
      <p:pic>
        <p:nvPicPr>
          <p:cNvPr id="5" name="Content Placeholder 4" descr="A screenshot of a computer&#10;&#10;Description automatically generated">
            <a:extLst>
              <a:ext uri="{FF2B5EF4-FFF2-40B4-BE49-F238E27FC236}">
                <a16:creationId xmlns:a16="http://schemas.microsoft.com/office/drawing/2014/main" id="{D64BE885-62DA-6C6C-0704-BB8742C2D99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80824" y="2642616"/>
            <a:ext cx="5361760" cy="3605784"/>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C3B1B789-EB95-949D-FBC6-FA115E9A8FD4}"/>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6" name="Picture 5" descr="A logo with dots and lines&#10;&#10;Description automatically generated">
            <a:extLst>
              <a:ext uri="{FF2B5EF4-FFF2-40B4-BE49-F238E27FC236}">
                <a16:creationId xmlns:a16="http://schemas.microsoft.com/office/drawing/2014/main" id="{16CDD02D-6C8D-28D0-173A-B7D9BD1C0E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11023" y="0"/>
            <a:ext cx="1076379" cy="717026"/>
          </a:xfrm>
          <a:prstGeom prst="rect">
            <a:avLst/>
          </a:prstGeom>
        </p:spPr>
      </p:pic>
      <p:sp>
        <p:nvSpPr>
          <p:cNvPr id="7" name="Right Triangle 6">
            <a:extLst>
              <a:ext uri="{FF2B5EF4-FFF2-40B4-BE49-F238E27FC236}">
                <a16:creationId xmlns:a16="http://schemas.microsoft.com/office/drawing/2014/main" id="{4D9A1359-88B0-9B69-8601-37C748897588}"/>
              </a:ext>
            </a:extLst>
          </p:cNvPr>
          <p:cNvSpPr/>
          <p:nvPr/>
        </p:nvSpPr>
        <p:spPr>
          <a:xfrm rot="16200000" flipV="1">
            <a:off x="-2915896" y="2980059"/>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2902709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92C623-ED90-567A-F1EE-D2D96D556234}"/>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3600" b="0">
                <a:effectLst/>
              </a:rPr>
              <a:t>Percentage of 'Total Compensation' by 'Work Setting'</a:t>
            </a:r>
            <a:br>
              <a:rPr lang="en-US" sz="3600" b="0">
                <a:effectLst/>
              </a:rPr>
            </a:br>
            <a:endParaRPr lang="en-US" sz="3600"/>
          </a:p>
        </p:txBody>
      </p:sp>
      <p:sp>
        <p:nvSpPr>
          <p:cNvPr id="28"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2D10150-5178-CC5C-FE5F-CC823D71153F}"/>
              </a:ext>
            </a:extLst>
          </p:cNvPr>
          <p:cNvPicPr>
            <a:picLocks noChangeAspect="1"/>
          </p:cNvPicPr>
          <p:nvPr/>
        </p:nvPicPr>
        <p:blipFill>
          <a:blip r:embed="rId2"/>
          <a:stretch>
            <a:fillRect/>
          </a:stretch>
        </p:blipFill>
        <p:spPr>
          <a:xfrm>
            <a:off x="320040" y="2301303"/>
            <a:ext cx="5614416" cy="377940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B4433D91-AA2B-2A2E-721E-726451515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496" y="3596328"/>
            <a:ext cx="5614416" cy="1698359"/>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8B0915F0-136B-8C79-6944-7FF6C803F285}"/>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4" name="Picture 3" descr="A logo with dots and lines&#10;&#10;Description automatically generated">
            <a:extLst>
              <a:ext uri="{FF2B5EF4-FFF2-40B4-BE49-F238E27FC236}">
                <a16:creationId xmlns:a16="http://schemas.microsoft.com/office/drawing/2014/main" id="{F4CB0B02-D8A5-37B1-16A1-A8DDAC3210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11023" y="0"/>
            <a:ext cx="1076379" cy="717026"/>
          </a:xfrm>
          <a:prstGeom prst="rect">
            <a:avLst/>
          </a:prstGeom>
        </p:spPr>
      </p:pic>
      <p:sp>
        <p:nvSpPr>
          <p:cNvPr id="5" name="Right Triangle 4">
            <a:extLst>
              <a:ext uri="{FF2B5EF4-FFF2-40B4-BE49-F238E27FC236}">
                <a16:creationId xmlns:a16="http://schemas.microsoft.com/office/drawing/2014/main" id="{FE431ED2-7B45-F2E0-0ACF-3C0D7E48FF13}"/>
              </a:ext>
            </a:extLst>
          </p:cNvPr>
          <p:cNvSpPr/>
          <p:nvPr/>
        </p:nvSpPr>
        <p:spPr>
          <a:xfrm rot="10800000" flipV="1">
            <a:off x="0" y="5905617"/>
            <a:ext cx="12192000" cy="953789"/>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Tree>
    <p:extLst>
      <p:ext uri="{BB962C8B-B14F-4D97-AF65-F5344CB8AC3E}">
        <p14:creationId xmlns:p14="http://schemas.microsoft.com/office/powerpoint/2010/main" val="3330608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c 19">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D2787D1-6489-2013-CA68-C2DD14DB062D}"/>
              </a:ext>
            </a:extLst>
          </p:cNvPr>
          <p:cNvSpPr>
            <a:spLocks noGrp="1"/>
          </p:cNvSpPr>
          <p:nvPr>
            <p:ph type="title"/>
          </p:nvPr>
        </p:nvSpPr>
        <p:spPr>
          <a:xfrm>
            <a:off x="838200" y="365125"/>
            <a:ext cx="10515600" cy="1325563"/>
          </a:xfrm>
        </p:spPr>
        <p:txBody>
          <a:bodyPr>
            <a:normAutofit/>
          </a:bodyPr>
          <a:lstStyle/>
          <a:p>
            <a:pPr algn="ctr"/>
            <a:r>
              <a:rPr lang="en-US" kern="100">
                <a:effectLst/>
                <a:latin typeface="Aptos" panose="020B0004020202020204" pitchFamily="34" charset="0"/>
                <a:ea typeface="Aptos" panose="020B0004020202020204" pitchFamily="34" charset="0"/>
                <a:cs typeface="Arial" panose="020B0604020202020204" pitchFamily="34" charset="0"/>
              </a:rPr>
              <a:t>Objective of the Project:</a:t>
            </a:r>
            <a:br>
              <a:rPr lang="en-US" kern="100">
                <a:effectLst/>
                <a:latin typeface="Aptos" panose="020B0004020202020204" pitchFamily="34" charset="0"/>
                <a:ea typeface="Aptos" panose="020B0004020202020204" pitchFamily="34" charset="0"/>
                <a:cs typeface="Arial" panose="020B0604020202020204" pitchFamily="34" charset="0"/>
              </a:rPr>
            </a:br>
            <a:endParaRPr lang="ar-EG" dirty="0"/>
          </a:p>
        </p:txBody>
      </p:sp>
      <p:graphicFrame>
        <p:nvGraphicFramePr>
          <p:cNvPr id="14" name="Content Placeholder 2">
            <a:extLst>
              <a:ext uri="{FF2B5EF4-FFF2-40B4-BE49-F238E27FC236}">
                <a16:creationId xmlns:a16="http://schemas.microsoft.com/office/drawing/2014/main" id="{61165BD0-32A1-A24A-AE40-0E98AB3E047F}"/>
              </a:ext>
            </a:extLst>
          </p:cNvPr>
          <p:cNvGraphicFramePr>
            <a:graphicFrameLocks noGrp="1"/>
          </p:cNvGraphicFramePr>
          <p:nvPr>
            <p:ph idx="1"/>
            <p:extLst>
              <p:ext uri="{D42A27DB-BD31-4B8C-83A1-F6EECF244321}">
                <p14:modId xmlns:p14="http://schemas.microsoft.com/office/powerpoint/2010/main" val="349709030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logo of a globe and a graduation cap&#10;&#10;Description automatically generated">
            <a:extLst>
              <a:ext uri="{FF2B5EF4-FFF2-40B4-BE49-F238E27FC236}">
                <a16:creationId xmlns:a16="http://schemas.microsoft.com/office/drawing/2014/main" id="{5E951C51-F382-61B7-8A94-4F1B54F00F2B}"/>
              </a:ext>
            </a:extLst>
          </p:cNvPr>
          <p:cNvPicPr>
            <a:picLocks noChangeAspect="1"/>
          </p:cNvPicPr>
          <p:nvPr/>
        </p:nvPicPr>
        <p:blipFill>
          <a:blip r:embed="rId7">
            <a:extLst>
              <a:ext uri="{28A0092B-C50C-407E-A947-70E740481C1C}">
                <a14:useLocalDpi xmlns:a14="http://schemas.microsoft.com/office/drawing/2010/main" val="0"/>
              </a:ext>
            </a:extLst>
          </a:blip>
          <a:srcRect l="3739" r="484"/>
          <a:stretch/>
        </p:blipFill>
        <p:spPr>
          <a:xfrm>
            <a:off x="0" y="0"/>
            <a:ext cx="1860698" cy="1256316"/>
          </a:xfrm>
          <a:prstGeom prst="rect">
            <a:avLst/>
          </a:prstGeom>
        </p:spPr>
      </p:pic>
    </p:spTree>
    <p:extLst>
      <p:ext uri="{BB962C8B-B14F-4D97-AF65-F5344CB8AC3E}">
        <p14:creationId xmlns:p14="http://schemas.microsoft.com/office/powerpoint/2010/main" val="2298449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279323-D973-2267-05DF-283FA39E604A}"/>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4600" b="1" baseline="0"/>
              <a:t>Peak Employment Date </a:t>
            </a:r>
            <a:br>
              <a:rPr lang="en-US" sz="4600" b="1"/>
            </a:br>
            <a:endParaRPr lang="en-US" sz="4600"/>
          </a:p>
        </p:txBody>
      </p:sp>
      <p:sp>
        <p:nvSpPr>
          <p:cNvPr id="35"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phone&#10;&#10;Description automatically generated">
            <a:extLst>
              <a:ext uri="{FF2B5EF4-FFF2-40B4-BE49-F238E27FC236}">
                <a16:creationId xmlns:a16="http://schemas.microsoft.com/office/drawing/2014/main" id="{C3F8A4AC-4DF5-C9C8-8382-E2C6D8A854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8246" y="2642616"/>
            <a:ext cx="2318003" cy="3605784"/>
          </a:xfrm>
          <a:prstGeom prst="rect">
            <a:avLst/>
          </a:prstGeom>
        </p:spPr>
      </p:pic>
      <p:pic>
        <p:nvPicPr>
          <p:cNvPr id="4" name="Picture 3" descr="A graph with a line going up&#10;&#10;Description automatically generated">
            <a:extLst>
              <a:ext uri="{FF2B5EF4-FFF2-40B4-BE49-F238E27FC236}">
                <a16:creationId xmlns:a16="http://schemas.microsoft.com/office/drawing/2014/main" id="{FFFBC7B4-B5A2-52AB-AC3F-B7DB4713F60E}"/>
              </a:ext>
            </a:extLst>
          </p:cNvPr>
          <p:cNvPicPr>
            <a:picLocks noChangeAspect="1"/>
          </p:cNvPicPr>
          <p:nvPr/>
        </p:nvPicPr>
        <p:blipFill>
          <a:blip r:embed="rId3"/>
          <a:stretch>
            <a:fillRect/>
          </a:stretch>
        </p:blipFill>
        <p:spPr>
          <a:xfrm>
            <a:off x="6429744" y="2642616"/>
            <a:ext cx="5263919" cy="3605784"/>
          </a:xfrm>
          <a:prstGeom prst="rect">
            <a:avLst/>
          </a:prstGeom>
        </p:spPr>
      </p:pic>
      <p:pic>
        <p:nvPicPr>
          <p:cNvPr id="6" name="Picture 5" descr="A logo with dots and lines&#10;&#10;Description automatically generated">
            <a:extLst>
              <a:ext uri="{FF2B5EF4-FFF2-40B4-BE49-F238E27FC236}">
                <a16:creationId xmlns:a16="http://schemas.microsoft.com/office/drawing/2014/main" id="{FE1669FA-6FC6-D3C2-23F4-2CEFBE6CA4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1023" y="10633"/>
            <a:ext cx="1076379" cy="717026"/>
          </a:xfrm>
          <a:prstGeom prst="rect">
            <a:avLst/>
          </a:prstGeom>
        </p:spPr>
      </p:pic>
      <p:sp>
        <p:nvSpPr>
          <p:cNvPr id="8" name="Right Triangle 7">
            <a:extLst>
              <a:ext uri="{FF2B5EF4-FFF2-40B4-BE49-F238E27FC236}">
                <a16:creationId xmlns:a16="http://schemas.microsoft.com/office/drawing/2014/main" id="{9946188B-F3BC-89E8-A148-E60277E634E3}"/>
              </a:ext>
            </a:extLst>
          </p:cNvPr>
          <p:cNvSpPr/>
          <p:nvPr/>
        </p:nvSpPr>
        <p:spPr>
          <a:xfrm rot="16200000" flipV="1">
            <a:off x="-2915896" y="2980059"/>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9" name="Picture 8" descr="A logo of a globe and a graduation cap&#10;&#10;Description automatically generated">
            <a:extLst>
              <a:ext uri="{FF2B5EF4-FFF2-40B4-BE49-F238E27FC236}">
                <a16:creationId xmlns:a16="http://schemas.microsoft.com/office/drawing/2014/main" id="{7F9AFFF4-9B6B-CFAA-E3F5-3FF08BCC8EDA}"/>
              </a:ext>
            </a:extLst>
          </p:cNvPr>
          <p:cNvPicPr>
            <a:picLocks noChangeAspect="1"/>
          </p:cNvPicPr>
          <p:nvPr/>
        </p:nvPicPr>
        <p:blipFill>
          <a:blip r:embed="rId5">
            <a:extLst>
              <a:ext uri="{28A0092B-C50C-407E-A947-70E740481C1C}">
                <a14:useLocalDpi xmlns:a14="http://schemas.microsoft.com/office/drawing/2010/main" val="0"/>
              </a:ext>
            </a:extLst>
          </a:blip>
          <a:srcRect l="3739" r="484"/>
          <a:stretch/>
        </p:blipFill>
        <p:spPr>
          <a:xfrm>
            <a:off x="-1551" y="44444"/>
            <a:ext cx="1197701" cy="775774"/>
          </a:xfrm>
          <a:prstGeom prst="rect">
            <a:avLst/>
          </a:prstGeom>
        </p:spPr>
      </p:pic>
    </p:spTree>
    <p:extLst>
      <p:ext uri="{BB962C8B-B14F-4D97-AF65-F5344CB8AC3E}">
        <p14:creationId xmlns:p14="http://schemas.microsoft.com/office/powerpoint/2010/main" val="1526757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F2BCD-E88E-D2BF-8890-D4E9597185D4}"/>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4100" b="0" dirty="0">
                <a:effectLst/>
              </a:rPr>
              <a:t>Total Compensation by Business Size and Market</a:t>
            </a:r>
            <a:br>
              <a:rPr lang="en-US" sz="4100" b="0" dirty="0">
                <a:effectLst/>
              </a:rPr>
            </a:br>
            <a:endParaRPr lang="en-US" sz="4100" dirty="0"/>
          </a:p>
        </p:txBody>
      </p:sp>
      <p:sp>
        <p:nvSpPr>
          <p:cNvPr id="21"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black screen with white text&#10;&#10;Description automatically generated">
            <a:extLst>
              <a:ext uri="{FF2B5EF4-FFF2-40B4-BE49-F238E27FC236}">
                <a16:creationId xmlns:a16="http://schemas.microsoft.com/office/drawing/2014/main" id="{6772C03C-3AD1-D6B7-52DF-208F564D6C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54496" y="3729670"/>
            <a:ext cx="5614416" cy="1431675"/>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3CF3AB02-0BC2-25BE-A54C-B948EA33C6B5}"/>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6" name="Picture 5" descr="A logo with dots and lines&#10;&#10;Description automatically generated">
            <a:extLst>
              <a:ext uri="{FF2B5EF4-FFF2-40B4-BE49-F238E27FC236}">
                <a16:creationId xmlns:a16="http://schemas.microsoft.com/office/drawing/2014/main" id="{E974FF17-2116-37EA-0FC1-28FE80EA19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1023" y="0"/>
            <a:ext cx="1076379" cy="717026"/>
          </a:xfrm>
          <a:prstGeom prst="rect">
            <a:avLst/>
          </a:prstGeom>
        </p:spPr>
      </p:pic>
      <p:sp>
        <p:nvSpPr>
          <p:cNvPr id="7" name="Right Triangle 6">
            <a:extLst>
              <a:ext uri="{FF2B5EF4-FFF2-40B4-BE49-F238E27FC236}">
                <a16:creationId xmlns:a16="http://schemas.microsoft.com/office/drawing/2014/main" id="{1CB1A5B3-47B1-C204-1B49-42CF96E219B5}"/>
              </a:ext>
            </a:extLst>
          </p:cNvPr>
          <p:cNvSpPr/>
          <p:nvPr/>
        </p:nvSpPr>
        <p:spPr>
          <a:xfrm>
            <a:off x="0" y="6082226"/>
            <a:ext cx="10271050" cy="775774"/>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4" name="Picture 3">
            <a:extLst>
              <a:ext uri="{FF2B5EF4-FFF2-40B4-BE49-F238E27FC236}">
                <a16:creationId xmlns:a16="http://schemas.microsoft.com/office/drawing/2014/main" id="{48DF3B9E-2508-02A0-F3D2-873B1842BE6D}"/>
              </a:ext>
            </a:extLst>
          </p:cNvPr>
          <p:cNvPicPr>
            <a:picLocks noChangeAspect="1"/>
          </p:cNvPicPr>
          <p:nvPr/>
        </p:nvPicPr>
        <p:blipFill>
          <a:blip r:embed="rId5"/>
          <a:stretch>
            <a:fillRect/>
          </a:stretch>
        </p:blipFill>
        <p:spPr>
          <a:xfrm>
            <a:off x="320039" y="2163088"/>
            <a:ext cx="5934457" cy="3921233"/>
          </a:xfrm>
          <a:prstGeom prst="rect">
            <a:avLst/>
          </a:prstGeom>
        </p:spPr>
      </p:pic>
    </p:spTree>
    <p:extLst>
      <p:ext uri="{BB962C8B-B14F-4D97-AF65-F5344CB8AC3E}">
        <p14:creationId xmlns:p14="http://schemas.microsoft.com/office/powerpoint/2010/main" val="3417376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376AFF-9DF0-BDEA-65B4-152280441356}"/>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2600" b="0">
                <a:effectLst/>
              </a:rPr>
              <a:t>Count of Total Compensation by Business Focus and Business Market</a:t>
            </a:r>
            <a:br>
              <a:rPr lang="en-US" sz="2600" b="0">
                <a:effectLst/>
              </a:rPr>
            </a:br>
            <a:endParaRPr lang="en-US" sz="2600"/>
          </a:p>
        </p:txBody>
      </p:sp>
      <p:sp>
        <p:nvSpPr>
          <p:cNvPr id="19"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89201A1-8AEB-5453-FFD2-1A860C874B54}"/>
              </a:ext>
            </a:extLst>
          </p:cNvPr>
          <p:cNvPicPr>
            <a:picLocks noChangeAspect="1"/>
          </p:cNvPicPr>
          <p:nvPr/>
        </p:nvPicPr>
        <p:blipFill>
          <a:blip r:embed="rId2"/>
          <a:stretch>
            <a:fillRect/>
          </a:stretch>
        </p:blipFill>
        <p:spPr>
          <a:xfrm>
            <a:off x="320040" y="2519916"/>
            <a:ext cx="5614416" cy="3553772"/>
          </a:xfrm>
          <a:prstGeom prst="rect">
            <a:avLst/>
          </a:prstGeom>
        </p:spPr>
      </p:pic>
      <p:pic>
        <p:nvPicPr>
          <p:cNvPr id="5" name="Content Placeholder 4" descr="A black screen with white text&#10;&#10;Description automatically generated">
            <a:extLst>
              <a:ext uri="{FF2B5EF4-FFF2-40B4-BE49-F238E27FC236}">
                <a16:creationId xmlns:a16="http://schemas.microsoft.com/office/drawing/2014/main" id="{0EEF7883-716A-3F87-F0BE-CC37ABB38A3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54496" y="3729670"/>
            <a:ext cx="5614416" cy="1431675"/>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06E05D29-A630-5FE3-C14B-9B88DA94C6E1}"/>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6" name="Picture 5" descr="A logo with dots and lines&#10;&#10;Description automatically generated">
            <a:extLst>
              <a:ext uri="{FF2B5EF4-FFF2-40B4-BE49-F238E27FC236}">
                <a16:creationId xmlns:a16="http://schemas.microsoft.com/office/drawing/2014/main" id="{0C097C61-B0F8-EC5F-34FE-22EBBCD732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11023" y="0"/>
            <a:ext cx="1076379" cy="717026"/>
          </a:xfrm>
          <a:prstGeom prst="rect">
            <a:avLst/>
          </a:prstGeom>
        </p:spPr>
      </p:pic>
      <p:sp>
        <p:nvSpPr>
          <p:cNvPr id="7" name="Right Triangle 6">
            <a:extLst>
              <a:ext uri="{FF2B5EF4-FFF2-40B4-BE49-F238E27FC236}">
                <a16:creationId xmlns:a16="http://schemas.microsoft.com/office/drawing/2014/main" id="{AC45CD02-B274-497F-BE46-275B70533311}"/>
              </a:ext>
            </a:extLst>
          </p:cNvPr>
          <p:cNvSpPr/>
          <p:nvPr/>
        </p:nvSpPr>
        <p:spPr>
          <a:xfrm rot="10800000" flipV="1">
            <a:off x="0" y="5905617"/>
            <a:ext cx="12192000" cy="953789"/>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Tree>
    <p:extLst>
      <p:ext uri="{BB962C8B-B14F-4D97-AF65-F5344CB8AC3E}">
        <p14:creationId xmlns:p14="http://schemas.microsoft.com/office/powerpoint/2010/main" val="15581664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ACF823-8BF7-43F4-1503-68CE3883ED63}"/>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3600" b="0" kern="1200" dirty="0">
                <a:solidFill>
                  <a:schemeClr val="tx1"/>
                </a:solidFill>
                <a:effectLst/>
                <a:latin typeface="+mj-lt"/>
                <a:ea typeface="+mj-ea"/>
                <a:cs typeface="+mj-cs"/>
              </a:rPr>
              <a:t>Count by '</a:t>
            </a:r>
            <a:r>
              <a:rPr lang="en-US" sz="3600" b="0" kern="1200" dirty="0" err="1">
                <a:solidFill>
                  <a:schemeClr val="tx1"/>
                </a:solidFill>
                <a:effectLst/>
                <a:latin typeface="+mj-lt"/>
                <a:ea typeface="+mj-ea"/>
                <a:cs typeface="+mj-cs"/>
              </a:rPr>
              <a:t>BusinessFocus</a:t>
            </a:r>
            <a:r>
              <a:rPr lang="en-US" sz="3600" b="0" kern="1200" dirty="0">
                <a:solidFill>
                  <a:schemeClr val="tx1"/>
                </a:solidFill>
                <a:effectLst/>
                <a:latin typeface="+mj-lt"/>
                <a:ea typeface="+mj-ea"/>
                <a:cs typeface="+mj-cs"/>
              </a:rPr>
              <a:t>' and '</a:t>
            </a:r>
            <a:r>
              <a:rPr lang="en-US" sz="3600" b="0" kern="1200" dirty="0" err="1">
                <a:solidFill>
                  <a:schemeClr val="tx1"/>
                </a:solidFill>
                <a:effectLst/>
                <a:latin typeface="+mj-lt"/>
                <a:ea typeface="+mj-ea"/>
                <a:cs typeface="+mj-cs"/>
              </a:rPr>
              <a:t>BusinessLine</a:t>
            </a:r>
            <a:br>
              <a:rPr lang="en-US" sz="3600" b="0" kern="1200" dirty="0">
                <a:solidFill>
                  <a:schemeClr val="tx1"/>
                </a:solidFill>
                <a:effectLst/>
                <a:latin typeface="+mj-lt"/>
                <a:ea typeface="+mj-ea"/>
                <a:cs typeface="+mj-cs"/>
              </a:rPr>
            </a:br>
            <a:endParaRPr lang="en-US" sz="3600" kern="1200" dirty="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graph&#10;&#10;Description automatically generated">
            <a:extLst>
              <a:ext uri="{FF2B5EF4-FFF2-40B4-BE49-F238E27FC236}">
                <a16:creationId xmlns:a16="http://schemas.microsoft.com/office/drawing/2014/main" id="{B0595A29-31AA-E5E9-D813-691E121C17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26311" y="640080"/>
            <a:ext cx="7070586" cy="5550408"/>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2A9BBE6C-B1F2-BB86-3B11-6A8344D202DC}"/>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4" name="Picture 3" descr="A logo with dots and lines&#10;&#10;Description automatically generated">
            <a:extLst>
              <a:ext uri="{FF2B5EF4-FFF2-40B4-BE49-F238E27FC236}">
                <a16:creationId xmlns:a16="http://schemas.microsoft.com/office/drawing/2014/main" id="{5252087A-31E9-D642-7FCF-3A1CCE9385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1023" y="0"/>
            <a:ext cx="1076379" cy="717026"/>
          </a:xfrm>
          <a:prstGeom prst="rect">
            <a:avLst/>
          </a:prstGeom>
        </p:spPr>
      </p:pic>
      <p:sp>
        <p:nvSpPr>
          <p:cNvPr id="6" name="Right Triangle 5">
            <a:extLst>
              <a:ext uri="{FF2B5EF4-FFF2-40B4-BE49-F238E27FC236}">
                <a16:creationId xmlns:a16="http://schemas.microsoft.com/office/drawing/2014/main" id="{5E919DA9-11D0-01B1-F3B1-F10D4264C043}"/>
              </a:ext>
            </a:extLst>
          </p:cNvPr>
          <p:cNvSpPr/>
          <p:nvPr/>
        </p:nvSpPr>
        <p:spPr>
          <a:xfrm rot="16200000" flipV="1">
            <a:off x="-2915896" y="2980059"/>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1594027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E9D32-C62A-9DBA-B97A-AFDABCCAD114}"/>
              </a:ext>
            </a:extLst>
          </p:cNvPr>
          <p:cNvSpPr>
            <a:spLocks noGrp="1"/>
          </p:cNvSpPr>
          <p:nvPr>
            <p:ph type="title"/>
          </p:nvPr>
        </p:nvSpPr>
        <p:spPr>
          <a:xfrm>
            <a:off x="761999" y="1141712"/>
            <a:ext cx="7923815" cy="1129537"/>
          </a:xfrm>
        </p:spPr>
        <p:txBody>
          <a:bodyPr vert="horz" lIns="91440" tIns="45720" rIns="91440" bIns="45720" rtlCol="0" anchor="t">
            <a:normAutofit/>
          </a:bodyPr>
          <a:lstStyle/>
          <a:p>
            <a:r>
              <a:rPr lang="en-US" sz="3100" b="0" kern="1200">
                <a:solidFill>
                  <a:schemeClr val="tx1"/>
                </a:solidFill>
                <a:effectLst/>
                <a:latin typeface="+mj-lt"/>
                <a:ea typeface="+mj-ea"/>
                <a:cs typeface="+mj-cs"/>
              </a:rPr>
              <a:t>Count of Total Compensation by Business Size</a:t>
            </a:r>
            <a:br>
              <a:rPr lang="en-US" sz="3100" b="0" kern="1200">
                <a:solidFill>
                  <a:schemeClr val="tx1"/>
                </a:solidFill>
                <a:effectLst/>
                <a:latin typeface="+mj-lt"/>
                <a:ea typeface="+mj-ea"/>
                <a:cs typeface="+mj-cs"/>
              </a:rPr>
            </a:br>
            <a:endParaRPr lang="en-US" sz="3100" kern="1200">
              <a:solidFill>
                <a:schemeClr val="tx1"/>
              </a:solidFill>
              <a:latin typeface="+mj-lt"/>
              <a:ea typeface="+mj-ea"/>
              <a:cs typeface="+mj-cs"/>
            </a:endParaRPr>
          </a:p>
        </p:txBody>
      </p:sp>
      <p:cxnSp>
        <p:nvCxnSpPr>
          <p:cNvPr id="10" name="Straight Connector 9">
            <a:extLst>
              <a:ext uri="{FF2B5EF4-FFF2-40B4-BE49-F238E27FC236}">
                <a16:creationId xmlns:a16="http://schemas.microsoft.com/office/drawing/2014/main" id="{192712F8-36FA-35DF-0CE8-4098D93322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black screen with white text&#10;&#10;Description automatically generated">
            <a:extLst>
              <a:ext uri="{FF2B5EF4-FFF2-40B4-BE49-F238E27FC236}">
                <a16:creationId xmlns:a16="http://schemas.microsoft.com/office/drawing/2014/main" id="{027EAAF7-B999-5A3C-73D2-383CDD010A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5139" y="2578588"/>
            <a:ext cx="10478721" cy="2200529"/>
          </a:xfrm>
          <a:prstGeom prst="rect">
            <a:avLst/>
          </a:prstGeom>
        </p:spPr>
      </p:pic>
      <p:cxnSp>
        <p:nvCxnSpPr>
          <p:cNvPr id="12" name="Straight Connector 11">
            <a:extLst>
              <a:ext uri="{FF2B5EF4-FFF2-40B4-BE49-F238E27FC236}">
                <a16:creationId xmlns:a16="http://schemas.microsoft.com/office/drawing/2014/main" id="{AF9469B9-6468-5B6A-E832-8D45903884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8897" y="5231580"/>
            <a:ext cx="10459156"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logo of a globe and a graduation cap&#10;&#10;Description automatically generated">
            <a:extLst>
              <a:ext uri="{FF2B5EF4-FFF2-40B4-BE49-F238E27FC236}">
                <a16:creationId xmlns:a16="http://schemas.microsoft.com/office/drawing/2014/main" id="{E2AF9FA7-C362-9A56-ED05-9BB990678844}"/>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4" name="Picture 3" descr="A logo with dots and lines&#10;&#10;Description automatically generated">
            <a:extLst>
              <a:ext uri="{FF2B5EF4-FFF2-40B4-BE49-F238E27FC236}">
                <a16:creationId xmlns:a16="http://schemas.microsoft.com/office/drawing/2014/main" id="{901AB414-F69D-CDB7-EAA1-9012CA920C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1023" y="0"/>
            <a:ext cx="1076379" cy="717026"/>
          </a:xfrm>
          <a:prstGeom prst="rect">
            <a:avLst/>
          </a:prstGeom>
        </p:spPr>
      </p:pic>
      <p:sp>
        <p:nvSpPr>
          <p:cNvPr id="6" name="Right Triangle 5">
            <a:extLst>
              <a:ext uri="{FF2B5EF4-FFF2-40B4-BE49-F238E27FC236}">
                <a16:creationId xmlns:a16="http://schemas.microsoft.com/office/drawing/2014/main" id="{2B04495C-ABF6-8D8B-FF9A-313FFF4DB61C}"/>
              </a:ext>
            </a:extLst>
          </p:cNvPr>
          <p:cNvSpPr/>
          <p:nvPr/>
        </p:nvSpPr>
        <p:spPr>
          <a:xfrm rot="10800000" flipV="1">
            <a:off x="0" y="5592737"/>
            <a:ext cx="12192000" cy="1266670"/>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Tree>
    <p:extLst>
      <p:ext uri="{BB962C8B-B14F-4D97-AF65-F5344CB8AC3E}">
        <p14:creationId xmlns:p14="http://schemas.microsoft.com/office/powerpoint/2010/main" val="329358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E451B2-C1FC-0558-D88E-B160187A4EAF}"/>
              </a:ext>
            </a:extLst>
          </p:cNvPr>
          <p:cNvSpPr>
            <a:spLocks noGrp="1"/>
          </p:cNvSpPr>
          <p:nvPr>
            <p:ph type="title"/>
          </p:nvPr>
        </p:nvSpPr>
        <p:spPr>
          <a:xfrm>
            <a:off x="739572" y="829349"/>
            <a:ext cx="10909640" cy="1368614"/>
          </a:xfrm>
        </p:spPr>
        <p:txBody>
          <a:bodyPr vert="horz" lIns="91440" tIns="45720" rIns="91440" bIns="45720" rtlCol="0" anchor="ctr">
            <a:normAutofit/>
          </a:bodyPr>
          <a:lstStyle/>
          <a:p>
            <a:pPr algn="ctr"/>
            <a:r>
              <a:rPr lang="en-US" sz="3600" b="0" dirty="0">
                <a:effectLst/>
              </a:rPr>
              <a:t>Count of ID_PL by Programming Languages(developers)</a:t>
            </a:r>
            <a:br>
              <a:rPr lang="en-US" sz="3600" b="0" dirty="0">
                <a:effectLst/>
              </a:rPr>
            </a:br>
            <a:endParaRPr lang="en-US" sz="3600" dirty="0"/>
          </a:p>
        </p:txBody>
      </p:sp>
      <p:sp>
        <p:nvSpPr>
          <p:cNvPr id="27"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 shot of a computer program&#10;&#10;Description automatically generated">
            <a:extLst>
              <a:ext uri="{FF2B5EF4-FFF2-40B4-BE49-F238E27FC236}">
                <a16:creationId xmlns:a16="http://schemas.microsoft.com/office/drawing/2014/main" id="{9E49900E-2AFD-39F4-A9AB-3A2388BBC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5358" y="2697693"/>
            <a:ext cx="4041120" cy="3085286"/>
          </a:xfrm>
          <a:prstGeom prst="rect">
            <a:avLst/>
          </a:prstGeom>
        </p:spPr>
      </p:pic>
      <p:pic>
        <p:nvPicPr>
          <p:cNvPr id="5" name="Content Placeholder 4" descr="A graph of blue bars&#10;&#10;Description automatically generated with medium confidence">
            <a:extLst>
              <a:ext uri="{FF2B5EF4-FFF2-40B4-BE49-F238E27FC236}">
                <a16:creationId xmlns:a16="http://schemas.microsoft.com/office/drawing/2014/main" id="{C9AEC9E8-E4BB-3C47-C717-0BEB72CDB5D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6711" y="2023459"/>
            <a:ext cx="7088825" cy="4271016"/>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A37C3523-D776-63D1-E3E7-B995D7A67294}"/>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4" name="Picture 3" descr="A logo with dots and lines&#10;&#10;Description automatically generated">
            <a:extLst>
              <a:ext uri="{FF2B5EF4-FFF2-40B4-BE49-F238E27FC236}">
                <a16:creationId xmlns:a16="http://schemas.microsoft.com/office/drawing/2014/main" id="{5E7D651D-2909-BC08-F57F-AE45F7301C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11023" y="0"/>
            <a:ext cx="1076379" cy="717026"/>
          </a:xfrm>
          <a:prstGeom prst="rect">
            <a:avLst/>
          </a:prstGeom>
        </p:spPr>
      </p:pic>
    </p:spTree>
    <p:extLst>
      <p:ext uri="{BB962C8B-B14F-4D97-AF65-F5344CB8AC3E}">
        <p14:creationId xmlns:p14="http://schemas.microsoft.com/office/powerpoint/2010/main" val="2002180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C60371-8E0F-8EF6-301D-95003D7E97E9}"/>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100" b="0" kern="1200">
                <a:solidFill>
                  <a:schemeClr val="tx1"/>
                </a:solidFill>
                <a:effectLst/>
                <a:latin typeface="+mj-lt"/>
                <a:ea typeface="+mj-ea"/>
                <a:cs typeface="+mj-cs"/>
              </a:rPr>
              <a:t>Top 6 Programming Languages for Full-stack Engineer</a:t>
            </a:r>
            <a:br>
              <a:rPr lang="en-US" sz="4100" b="0" kern="1200">
                <a:solidFill>
                  <a:schemeClr val="tx1"/>
                </a:solidFill>
                <a:effectLst/>
                <a:latin typeface="+mj-lt"/>
                <a:ea typeface="+mj-ea"/>
                <a:cs typeface="+mj-cs"/>
              </a:rPr>
            </a:br>
            <a:endParaRPr lang="en-US" sz="4100" kern="120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a number of languages&#10;&#10;Description automatically generated with medium confidence">
            <a:extLst>
              <a:ext uri="{FF2B5EF4-FFF2-40B4-BE49-F238E27FC236}">
                <a16:creationId xmlns:a16="http://schemas.microsoft.com/office/drawing/2014/main" id="{85CEA45F-1E59-31E0-4C7D-AA32E745DB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1566539"/>
            <a:ext cx="7214616" cy="3697490"/>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63DDC369-6BA5-1C0B-D9C5-37E82187A03F}"/>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4" name="Picture 3" descr="A logo with dots and lines&#10;&#10;Description automatically generated">
            <a:extLst>
              <a:ext uri="{FF2B5EF4-FFF2-40B4-BE49-F238E27FC236}">
                <a16:creationId xmlns:a16="http://schemas.microsoft.com/office/drawing/2014/main" id="{D9756A82-48B8-880C-930C-77A6C826BB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1023" y="0"/>
            <a:ext cx="1076379" cy="717026"/>
          </a:xfrm>
          <a:prstGeom prst="rect">
            <a:avLst/>
          </a:prstGeom>
        </p:spPr>
      </p:pic>
      <p:sp>
        <p:nvSpPr>
          <p:cNvPr id="6" name="Right Triangle 5">
            <a:extLst>
              <a:ext uri="{FF2B5EF4-FFF2-40B4-BE49-F238E27FC236}">
                <a16:creationId xmlns:a16="http://schemas.microsoft.com/office/drawing/2014/main" id="{8F2935DB-4045-D638-1850-9BFD0F983F4F}"/>
              </a:ext>
            </a:extLst>
          </p:cNvPr>
          <p:cNvSpPr/>
          <p:nvPr/>
        </p:nvSpPr>
        <p:spPr>
          <a:xfrm rot="10800000" flipV="1">
            <a:off x="0" y="5592737"/>
            <a:ext cx="12192000" cy="1266670"/>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
        <p:nvSpPr>
          <p:cNvPr id="7" name="Right Triangle 6">
            <a:extLst>
              <a:ext uri="{FF2B5EF4-FFF2-40B4-BE49-F238E27FC236}">
                <a16:creationId xmlns:a16="http://schemas.microsoft.com/office/drawing/2014/main" id="{5D01BE17-340A-AAA0-7DD2-B59DE23A7E6F}"/>
              </a:ext>
            </a:extLst>
          </p:cNvPr>
          <p:cNvSpPr/>
          <p:nvPr/>
        </p:nvSpPr>
        <p:spPr>
          <a:xfrm rot="16200000" flipV="1">
            <a:off x="-2915896" y="2980059"/>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641822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1D05F6-44C3-DF24-1A76-ABF76722A750}"/>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4600" b="0">
                <a:effectLst/>
              </a:rPr>
              <a:t>Average Compensation Ranges by Level</a:t>
            </a:r>
            <a:br>
              <a:rPr lang="en-US" sz="4600" b="0">
                <a:effectLst/>
              </a:rPr>
            </a:br>
            <a:endParaRPr lang="en-US" sz="4600"/>
          </a:p>
        </p:txBody>
      </p:sp>
      <p:sp>
        <p:nvSpPr>
          <p:cNvPr id="19"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4BB9FDE-DA3D-F06D-895C-C1C347A8214F}"/>
              </a:ext>
            </a:extLst>
          </p:cNvPr>
          <p:cNvPicPr>
            <a:picLocks noChangeAspect="1"/>
          </p:cNvPicPr>
          <p:nvPr/>
        </p:nvPicPr>
        <p:blipFill>
          <a:blip r:embed="rId2"/>
          <a:stretch>
            <a:fillRect/>
          </a:stretch>
        </p:blipFill>
        <p:spPr>
          <a:xfrm>
            <a:off x="320040" y="2283015"/>
            <a:ext cx="5614416" cy="3839800"/>
          </a:xfrm>
          <a:prstGeom prst="rect">
            <a:avLst/>
          </a:prstGeom>
        </p:spPr>
      </p:pic>
      <p:pic>
        <p:nvPicPr>
          <p:cNvPr id="5" name="Content Placeholder 4" descr="A black screen with white numbers&#10;&#10;Description automatically generated">
            <a:extLst>
              <a:ext uri="{FF2B5EF4-FFF2-40B4-BE49-F238E27FC236}">
                <a16:creationId xmlns:a16="http://schemas.microsoft.com/office/drawing/2014/main" id="{6FB5B945-AFBF-2A65-AAF3-B2231F271BD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54496" y="3638435"/>
            <a:ext cx="5614416" cy="1614145"/>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34F013B1-3917-6C25-BB8F-F85A3434F317}"/>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4" name="Picture 3" descr="A logo with dots and lines&#10;&#10;Description automatically generated">
            <a:extLst>
              <a:ext uri="{FF2B5EF4-FFF2-40B4-BE49-F238E27FC236}">
                <a16:creationId xmlns:a16="http://schemas.microsoft.com/office/drawing/2014/main" id="{D9FA06A9-CCD1-83DE-1C9A-55D82FC6AB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11023" y="0"/>
            <a:ext cx="1076379" cy="717026"/>
          </a:xfrm>
          <a:prstGeom prst="rect">
            <a:avLst/>
          </a:prstGeom>
        </p:spPr>
      </p:pic>
      <p:sp>
        <p:nvSpPr>
          <p:cNvPr id="6" name="Right Triangle 5">
            <a:extLst>
              <a:ext uri="{FF2B5EF4-FFF2-40B4-BE49-F238E27FC236}">
                <a16:creationId xmlns:a16="http://schemas.microsoft.com/office/drawing/2014/main" id="{B5719BF2-F09F-71EF-CEC5-22D9D5188430}"/>
              </a:ext>
            </a:extLst>
          </p:cNvPr>
          <p:cNvSpPr/>
          <p:nvPr/>
        </p:nvSpPr>
        <p:spPr>
          <a:xfrm rot="10800000" flipV="1">
            <a:off x="0" y="5592737"/>
            <a:ext cx="12192000" cy="1266670"/>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Tree>
    <p:extLst>
      <p:ext uri="{BB962C8B-B14F-4D97-AF65-F5344CB8AC3E}">
        <p14:creationId xmlns:p14="http://schemas.microsoft.com/office/powerpoint/2010/main" val="175952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AD449E-B9E1-81B2-21CE-1442BFC74EFF}"/>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100" b="0" kern="1200">
                <a:solidFill>
                  <a:schemeClr val="tx1"/>
                </a:solidFill>
                <a:effectLst/>
                <a:latin typeface="+mj-lt"/>
                <a:ea typeface="+mj-ea"/>
                <a:cs typeface="+mj-cs"/>
              </a:rPr>
              <a:t>Average Total Compensation by Years of Experience</a:t>
            </a:r>
            <a:br>
              <a:rPr lang="en-US" sz="4100" b="0" kern="1200">
                <a:solidFill>
                  <a:schemeClr val="tx1"/>
                </a:solidFill>
                <a:effectLst/>
                <a:latin typeface="+mj-lt"/>
                <a:ea typeface="+mj-ea"/>
                <a:cs typeface="+mj-cs"/>
              </a:rPr>
            </a:br>
            <a:endParaRPr lang="en-US" sz="4100" kern="120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D1424CD7-905C-11CD-FE91-026804650684}"/>
              </a:ext>
            </a:extLst>
          </p:cNvPr>
          <p:cNvPicPr>
            <a:picLocks noGrp="1" noChangeAspect="1"/>
          </p:cNvPicPr>
          <p:nvPr>
            <p:ph idx="1"/>
          </p:nvPr>
        </p:nvPicPr>
        <p:blipFill>
          <a:blip r:embed="rId2"/>
          <a:stretch>
            <a:fillRect/>
          </a:stretch>
        </p:blipFill>
        <p:spPr>
          <a:xfrm>
            <a:off x="4051005" y="1016424"/>
            <a:ext cx="7817907" cy="5039456"/>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6D91777F-1D84-8F32-155C-020EBC415198}"/>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pic>
        <p:nvPicPr>
          <p:cNvPr id="4" name="Picture 3" descr="A logo with dots and lines&#10;&#10;Description automatically generated">
            <a:extLst>
              <a:ext uri="{FF2B5EF4-FFF2-40B4-BE49-F238E27FC236}">
                <a16:creationId xmlns:a16="http://schemas.microsoft.com/office/drawing/2014/main" id="{BBBB998A-E80E-9ED4-F6D2-AD946B6542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1023" y="0"/>
            <a:ext cx="1076379" cy="717026"/>
          </a:xfrm>
          <a:prstGeom prst="rect">
            <a:avLst/>
          </a:prstGeom>
        </p:spPr>
      </p:pic>
      <p:sp>
        <p:nvSpPr>
          <p:cNvPr id="6" name="Right Triangle 5">
            <a:extLst>
              <a:ext uri="{FF2B5EF4-FFF2-40B4-BE49-F238E27FC236}">
                <a16:creationId xmlns:a16="http://schemas.microsoft.com/office/drawing/2014/main" id="{1B63A29C-E2EA-30B2-409C-00F25DA12DE7}"/>
              </a:ext>
            </a:extLst>
          </p:cNvPr>
          <p:cNvSpPr/>
          <p:nvPr/>
        </p:nvSpPr>
        <p:spPr>
          <a:xfrm>
            <a:off x="0" y="5762847"/>
            <a:ext cx="10271050" cy="1095153"/>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3074589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276B95-B9CA-F039-5E88-8CB89091F042}"/>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100" b="0" kern="1200" dirty="0">
                <a:solidFill>
                  <a:schemeClr val="tx1"/>
                </a:solidFill>
                <a:effectLst/>
                <a:latin typeface="+mj-lt"/>
                <a:ea typeface="+mj-ea"/>
                <a:cs typeface="+mj-cs"/>
              </a:rPr>
              <a:t>Average Total Compensation by Work Setting</a:t>
            </a:r>
            <a:br>
              <a:rPr lang="en-US" sz="4100" b="0" kern="1200" dirty="0">
                <a:solidFill>
                  <a:schemeClr val="tx1"/>
                </a:solidFill>
                <a:effectLst/>
                <a:latin typeface="+mj-lt"/>
                <a:ea typeface="+mj-ea"/>
                <a:cs typeface="+mj-cs"/>
              </a:rPr>
            </a:br>
            <a:endParaRPr lang="en-US" sz="4100" kern="1200" dirty="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14520EC5-B10F-2BB7-BBD8-745D15AF0475}"/>
              </a:ext>
            </a:extLst>
          </p:cNvPr>
          <p:cNvPicPr>
            <a:picLocks noGrp="1" noChangeAspect="1"/>
          </p:cNvPicPr>
          <p:nvPr>
            <p:ph idx="1"/>
          </p:nvPr>
        </p:nvPicPr>
        <p:blipFill>
          <a:blip r:embed="rId2"/>
          <a:stretch>
            <a:fillRect/>
          </a:stretch>
        </p:blipFill>
        <p:spPr>
          <a:xfrm>
            <a:off x="4654296" y="1178753"/>
            <a:ext cx="7214616" cy="4473062"/>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9C90C271-85E1-7171-9AD3-F25A20B81352}"/>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sp>
        <p:nvSpPr>
          <p:cNvPr id="4" name="Right Triangle 3">
            <a:extLst>
              <a:ext uri="{FF2B5EF4-FFF2-40B4-BE49-F238E27FC236}">
                <a16:creationId xmlns:a16="http://schemas.microsoft.com/office/drawing/2014/main" id="{E0BD5CAF-806B-0DC7-3CCF-AB91F1F3FB45}"/>
              </a:ext>
            </a:extLst>
          </p:cNvPr>
          <p:cNvSpPr/>
          <p:nvPr/>
        </p:nvSpPr>
        <p:spPr>
          <a:xfrm>
            <a:off x="0" y="6082226"/>
            <a:ext cx="10271050" cy="775774"/>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6" name="Right Triangle 5">
            <a:extLst>
              <a:ext uri="{FF2B5EF4-FFF2-40B4-BE49-F238E27FC236}">
                <a16:creationId xmlns:a16="http://schemas.microsoft.com/office/drawing/2014/main" id="{695972E9-03D7-F018-848F-DA4E7D9291BB}"/>
              </a:ext>
            </a:extLst>
          </p:cNvPr>
          <p:cNvSpPr/>
          <p:nvPr/>
        </p:nvSpPr>
        <p:spPr>
          <a:xfrm rot="16200000" flipV="1">
            <a:off x="-2915896" y="2980059"/>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3722875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4F42D407-B8C6-E8D2-BB3C-F978EA5746FB}"/>
              </a:ext>
            </a:extLst>
          </p:cNvPr>
          <p:cNvSpPr>
            <a:spLocks noGrp="1"/>
          </p:cNvSpPr>
          <p:nvPr>
            <p:ph type="title"/>
          </p:nvPr>
        </p:nvSpPr>
        <p:spPr>
          <a:xfrm>
            <a:off x="841246" y="673770"/>
            <a:ext cx="3644489" cy="2414488"/>
          </a:xfrm>
        </p:spPr>
        <p:txBody>
          <a:bodyPr anchor="t">
            <a:normAutofit/>
          </a:bodyPr>
          <a:lstStyle/>
          <a:p>
            <a:r>
              <a:rPr lang="en-US" sz="4200">
                <a:solidFill>
                  <a:srgbClr val="FFFFFF"/>
                </a:solidFill>
                <a:effectLst/>
                <a:latin typeface="+mj-lt"/>
                <a:ea typeface="+mj-ea"/>
                <a:cs typeface="+mj-cs"/>
              </a:rPr>
              <a:t>1. Compensation Analysis:</a:t>
            </a:r>
            <a:br>
              <a:rPr lang="en-US" sz="4200">
                <a:solidFill>
                  <a:srgbClr val="FFFFFF"/>
                </a:solidFill>
                <a:latin typeface="+mj-lt"/>
                <a:ea typeface="+mj-ea"/>
                <a:cs typeface="+mj-cs"/>
              </a:rPr>
            </a:br>
            <a:endParaRPr lang="ar-EG" sz="4200">
              <a:solidFill>
                <a:srgbClr val="FFFFFF"/>
              </a:solidFill>
            </a:endParaRPr>
          </a:p>
        </p:txBody>
      </p:sp>
      <p:sp>
        <p:nvSpPr>
          <p:cNvPr id="3" name="Content Placeholder 2">
            <a:extLst>
              <a:ext uri="{FF2B5EF4-FFF2-40B4-BE49-F238E27FC236}">
                <a16:creationId xmlns:a16="http://schemas.microsoft.com/office/drawing/2014/main" id="{B00F6E39-0FA8-3A2F-2512-3D7CFBD0F131}"/>
              </a:ext>
            </a:extLst>
          </p:cNvPr>
          <p:cNvSpPr>
            <a:spLocks noGrp="1"/>
          </p:cNvSpPr>
          <p:nvPr>
            <p:ph idx="1"/>
          </p:nvPr>
        </p:nvSpPr>
        <p:spPr>
          <a:xfrm>
            <a:off x="6095999" y="882315"/>
            <a:ext cx="5254754" cy="5294647"/>
          </a:xfrm>
        </p:spPr>
        <p:txBody>
          <a:bodyPr>
            <a:normAutofit/>
          </a:bodyPr>
          <a:lstStyle/>
          <a:p>
            <a:pPr indent="-228600">
              <a:spcAft>
                <a:spcPts val="800"/>
              </a:spcAft>
              <a:buFont typeface="Arial" panose="020B0604020202020204" pitchFamily="34" charset="0"/>
              <a:buChar char="•"/>
            </a:pPr>
            <a:r>
              <a:rPr lang="en-US" sz="2200">
                <a:effectLst/>
              </a:rPr>
              <a:t>What is the average compensation by business market, business size, or industry?</a:t>
            </a:r>
          </a:p>
          <a:p>
            <a:pPr indent="-228600">
              <a:spcAft>
                <a:spcPts val="800"/>
              </a:spcAft>
              <a:buFont typeface="Arial" panose="020B0604020202020204" pitchFamily="34" charset="0"/>
              <a:buChar char="•"/>
            </a:pPr>
            <a:r>
              <a:rPr lang="en-US" sz="2200">
                <a:effectLst/>
              </a:rPr>
              <a:t>Are there observable patterns in compensation based on years of experience (YOE), job title, or education level?</a:t>
            </a:r>
          </a:p>
          <a:p>
            <a:pPr indent="-228600">
              <a:spcAft>
                <a:spcPts val="800"/>
              </a:spcAft>
              <a:buFont typeface="Arial" panose="020B0604020202020204" pitchFamily="34" charset="0"/>
              <a:buChar char="•"/>
            </a:pPr>
            <a:r>
              <a:rPr lang="en-US" sz="2200">
                <a:effectLst/>
              </a:rPr>
              <a:t>How do compensation ranges vary by location or work setting (remote, hybrid, in-office)?</a:t>
            </a:r>
          </a:p>
          <a:p>
            <a:endParaRPr lang="ar-EG" sz="2200"/>
          </a:p>
        </p:txBody>
      </p:sp>
      <p:pic>
        <p:nvPicPr>
          <p:cNvPr id="4" name="Picture 3" descr="A logo of a globe and a graduation cap&#10;&#10;Description automatically generated">
            <a:extLst>
              <a:ext uri="{FF2B5EF4-FFF2-40B4-BE49-F238E27FC236}">
                <a16:creationId xmlns:a16="http://schemas.microsoft.com/office/drawing/2014/main" id="{642B2649-682B-E2EC-0948-E555495A7259}"/>
              </a:ext>
            </a:extLst>
          </p:cNvPr>
          <p:cNvPicPr>
            <a:picLocks noChangeAspect="1"/>
          </p:cNvPicPr>
          <p:nvPr/>
        </p:nvPicPr>
        <p:blipFill>
          <a:blip r:embed="rId2">
            <a:extLst>
              <a:ext uri="{28A0092B-C50C-407E-A947-70E740481C1C}">
                <a14:useLocalDpi xmlns:a14="http://schemas.microsoft.com/office/drawing/2010/main" val="0"/>
              </a:ext>
            </a:extLst>
          </a:blip>
          <a:srcRect l="3739" r="484"/>
          <a:stretch/>
        </p:blipFill>
        <p:spPr>
          <a:xfrm>
            <a:off x="10880127" y="5975497"/>
            <a:ext cx="1307053" cy="882503"/>
          </a:xfrm>
          <a:prstGeom prst="rect">
            <a:avLst/>
          </a:prstGeom>
        </p:spPr>
      </p:pic>
    </p:spTree>
    <p:extLst>
      <p:ext uri="{BB962C8B-B14F-4D97-AF65-F5344CB8AC3E}">
        <p14:creationId xmlns:p14="http://schemas.microsoft.com/office/powerpoint/2010/main" val="159967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582FAE-F5B7-D9CC-3B10-578AA019EACD}"/>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100" b="0" kern="1200" dirty="0">
                <a:solidFill>
                  <a:schemeClr val="tx1"/>
                </a:solidFill>
                <a:effectLst/>
                <a:latin typeface="+mj-lt"/>
                <a:ea typeface="+mj-ea"/>
                <a:cs typeface="+mj-cs"/>
              </a:rPr>
              <a:t>Average Total Compensation by Business Size and Market</a:t>
            </a:r>
            <a:br>
              <a:rPr lang="en-US" sz="4100" b="0" kern="1200" dirty="0">
                <a:solidFill>
                  <a:schemeClr val="tx1"/>
                </a:solidFill>
                <a:effectLst/>
                <a:latin typeface="+mj-lt"/>
                <a:ea typeface="+mj-ea"/>
                <a:cs typeface="+mj-cs"/>
              </a:rPr>
            </a:br>
            <a:endParaRPr lang="en-US" sz="4100" kern="1200" dirty="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82E40554-B4E4-77D3-2830-9B73FBA2705C}"/>
              </a:ext>
            </a:extLst>
          </p:cNvPr>
          <p:cNvPicPr>
            <a:picLocks noGrp="1" noChangeAspect="1"/>
          </p:cNvPicPr>
          <p:nvPr>
            <p:ph idx="1"/>
          </p:nvPr>
        </p:nvPicPr>
        <p:blipFill>
          <a:blip r:embed="rId2"/>
          <a:stretch>
            <a:fillRect/>
          </a:stretch>
        </p:blipFill>
        <p:spPr>
          <a:xfrm>
            <a:off x="4686321" y="1176340"/>
            <a:ext cx="7214616" cy="4505319"/>
          </a:xfrm>
          <a:prstGeom prst="rect">
            <a:avLst/>
          </a:prstGeom>
        </p:spPr>
      </p:pic>
      <p:pic>
        <p:nvPicPr>
          <p:cNvPr id="3" name="Picture 2" descr="A logo of a globe and a graduation cap&#10;&#10;Description automatically generated">
            <a:extLst>
              <a:ext uri="{FF2B5EF4-FFF2-40B4-BE49-F238E27FC236}">
                <a16:creationId xmlns:a16="http://schemas.microsoft.com/office/drawing/2014/main" id="{B628EF67-BF26-BF86-0952-1BB4C277FD9D}"/>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0" y="11035"/>
            <a:ext cx="1197701" cy="775774"/>
          </a:xfrm>
          <a:prstGeom prst="rect">
            <a:avLst/>
          </a:prstGeom>
        </p:spPr>
      </p:pic>
      <p:sp>
        <p:nvSpPr>
          <p:cNvPr id="6" name="Right Triangle 5">
            <a:extLst>
              <a:ext uri="{FF2B5EF4-FFF2-40B4-BE49-F238E27FC236}">
                <a16:creationId xmlns:a16="http://schemas.microsoft.com/office/drawing/2014/main" id="{FBBFD152-0E95-8124-CC59-64903F290B49}"/>
              </a:ext>
            </a:extLst>
          </p:cNvPr>
          <p:cNvSpPr/>
          <p:nvPr/>
        </p:nvSpPr>
        <p:spPr>
          <a:xfrm>
            <a:off x="0" y="5339245"/>
            <a:ext cx="12192000" cy="1518755"/>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15071382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5722AC-82F9-391B-ED70-9EDDE627E198}"/>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b="1" kern="1200">
                <a:solidFill>
                  <a:schemeClr val="tx1"/>
                </a:solidFill>
                <a:effectLst/>
                <a:latin typeface="+mj-lt"/>
                <a:ea typeface="+mj-ea"/>
                <a:cs typeface="+mj-cs"/>
              </a:rPr>
              <a:t>Cleaning with Microsoft SQL Server</a:t>
            </a:r>
            <a:endParaRPr lang="en-US" sz="5600" kern="120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Database">
            <a:extLst>
              <a:ext uri="{FF2B5EF4-FFF2-40B4-BE49-F238E27FC236}">
                <a16:creationId xmlns:a16="http://schemas.microsoft.com/office/drawing/2014/main" id="{CCFF0D3E-CE9C-9E10-D920-7C25239717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86400" y="640080"/>
            <a:ext cx="5550408" cy="5550408"/>
          </a:xfrm>
          <a:prstGeom prst="rect">
            <a:avLst/>
          </a:prstGeom>
        </p:spPr>
      </p:pic>
      <p:pic>
        <p:nvPicPr>
          <p:cNvPr id="4" name="Picture 3" descr="A logo of a globe and a graduation cap&#10;&#10;Description automatically generated">
            <a:extLst>
              <a:ext uri="{FF2B5EF4-FFF2-40B4-BE49-F238E27FC236}">
                <a16:creationId xmlns:a16="http://schemas.microsoft.com/office/drawing/2014/main" id="{9D9939C4-02F8-5660-6789-0360507F3374}"/>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pic>
        <p:nvPicPr>
          <p:cNvPr id="5" name="Picture 4" descr="A logo with dots and lines&#10;&#10;Description automatically generated">
            <a:extLst>
              <a:ext uri="{FF2B5EF4-FFF2-40B4-BE49-F238E27FC236}">
                <a16:creationId xmlns:a16="http://schemas.microsoft.com/office/drawing/2014/main" id="{0F540C6C-27FA-093E-6DA0-6B80C739C4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Tree>
    <p:extLst>
      <p:ext uri="{BB962C8B-B14F-4D97-AF65-F5344CB8AC3E}">
        <p14:creationId xmlns:p14="http://schemas.microsoft.com/office/powerpoint/2010/main" val="2848283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E4C6AE-B42C-9786-C13B-0C15DB79FF51}"/>
              </a:ext>
            </a:extLst>
          </p:cNvPr>
          <p:cNvSpPr>
            <a:spLocks noGrp="1"/>
          </p:cNvSpPr>
          <p:nvPr>
            <p:ph type="title"/>
          </p:nvPr>
        </p:nvSpPr>
        <p:spPr>
          <a:xfrm>
            <a:off x="2525450" y="1062610"/>
            <a:ext cx="6443351" cy="571907"/>
          </a:xfrm>
        </p:spPr>
        <p:txBody>
          <a:bodyPr vert="horz" lIns="91440" tIns="45720" rIns="91440" bIns="45720" rtlCol="0" anchor="ctr">
            <a:normAutofit fontScale="90000"/>
          </a:bodyPr>
          <a:lstStyle/>
          <a:p>
            <a:pPr algn="ctr"/>
            <a:r>
              <a:rPr lang="en-US" sz="4000" dirty="0"/>
              <a:t>1-</a:t>
            </a:r>
            <a:r>
              <a:rPr lang="en-US" sz="4000" b="1" dirty="0">
                <a:effectLst/>
              </a:rPr>
              <a:t>Show Duplicate Data</a:t>
            </a:r>
            <a:br>
              <a:rPr lang="en-US" sz="4600" dirty="0">
                <a:effectLst/>
              </a:rPr>
            </a:br>
            <a:endParaRPr lang="en-US" sz="4600" dirty="0"/>
          </a:p>
        </p:txBody>
      </p:sp>
      <p:sp>
        <p:nvSpPr>
          <p:cNvPr id="27"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computer screen with text&#10;&#10;Description automatically generated">
            <a:extLst>
              <a:ext uri="{FF2B5EF4-FFF2-40B4-BE49-F238E27FC236}">
                <a16:creationId xmlns:a16="http://schemas.microsoft.com/office/drawing/2014/main" id="{82A9F134-D436-7E78-D4F6-AA0BA92B8B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040" y="2131190"/>
            <a:ext cx="5775960" cy="3710903"/>
          </a:xfrm>
          <a:prstGeom prst="rect">
            <a:avLst/>
          </a:prstGeom>
        </p:spPr>
      </p:pic>
      <p:pic>
        <p:nvPicPr>
          <p:cNvPr id="8" name="Picture 7" descr="A screen shot of a computer&#10;&#10;Description automatically generated">
            <a:extLst>
              <a:ext uri="{FF2B5EF4-FFF2-40B4-BE49-F238E27FC236}">
                <a16:creationId xmlns:a16="http://schemas.microsoft.com/office/drawing/2014/main" id="{E7A657D2-B3C0-7216-7982-416CCD1D9E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4496" y="2301302"/>
            <a:ext cx="5614416" cy="3669517"/>
          </a:xfrm>
          <a:prstGeom prst="rect">
            <a:avLst/>
          </a:prstGeom>
        </p:spPr>
      </p:pic>
      <p:pic>
        <p:nvPicPr>
          <p:cNvPr id="12" name="Picture 11" descr="A logo of a globe and a graduation cap&#10;&#10;Description automatically generated">
            <a:extLst>
              <a:ext uri="{FF2B5EF4-FFF2-40B4-BE49-F238E27FC236}">
                <a16:creationId xmlns:a16="http://schemas.microsoft.com/office/drawing/2014/main" id="{F628E502-BF70-79DC-19BE-9721878B2A66}"/>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pic>
        <p:nvPicPr>
          <p:cNvPr id="13" name="Picture 12" descr="A logo with dots and lines&#10;&#10;Description automatically generated">
            <a:extLst>
              <a:ext uri="{FF2B5EF4-FFF2-40B4-BE49-F238E27FC236}">
                <a16:creationId xmlns:a16="http://schemas.microsoft.com/office/drawing/2014/main" id="{B71F1828-2D38-EAFC-A207-B75812618C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
        <p:nvSpPr>
          <p:cNvPr id="3" name="Right Triangle 2">
            <a:extLst>
              <a:ext uri="{FF2B5EF4-FFF2-40B4-BE49-F238E27FC236}">
                <a16:creationId xmlns:a16="http://schemas.microsoft.com/office/drawing/2014/main" id="{ED297673-55D6-A869-155C-9827A5616E38}"/>
              </a:ext>
            </a:extLst>
          </p:cNvPr>
          <p:cNvSpPr/>
          <p:nvPr/>
        </p:nvSpPr>
        <p:spPr>
          <a:xfrm rot="10800000" flipV="1">
            <a:off x="0" y="5633979"/>
            <a:ext cx="12192000" cy="1225428"/>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Tree>
    <p:extLst>
      <p:ext uri="{BB962C8B-B14F-4D97-AF65-F5344CB8AC3E}">
        <p14:creationId xmlns:p14="http://schemas.microsoft.com/office/powerpoint/2010/main" val="3301096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5366DD-1D75-BE84-10A6-83748552DECD}"/>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100" kern="1200" dirty="0">
                <a:solidFill>
                  <a:schemeClr val="tx1"/>
                </a:solidFill>
                <a:latin typeface="+mj-lt"/>
                <a:ea typeface="+mj-ea"/>
                <a:cs typeface="+mj-cs"/>
              </a:rPr>
              <a:t>2-</a:t>
            </a:r>
            <a:r>
              <a:rPr lang="en-US" sz="5100" b="1" kern="1200" dirty="0">
                <a:solidFill>
                  <a:schemeClr val="tx1"/>
                </a:solidFill>
                <a:effectLst/>
                <a:latin typeface="+mj-lt"/>
                <a:ea typeface="+mj-ea"/>
                <a:cs typeface="+mj-cs"/>
              </a:rPr>
              <a:t>Identify and display outliers</a:t>
            </a:r>
            <a:br>
              <a:rPr lang="en-US" sz="5100" kern="1200" dirty="0">
                <a:solidFill>
                  <a:schemeClr val="tx1"/>
                </a:solidFill>
                <a:effectLst/>
                <a:latin typeface="+mj-lt"/>
                <a:ea typeface="+mj-ea"/>
                <a:cs typeface="+mj-cs"/>
              </a:rPr>
            </a:br>
            <a:endParaRPr lang="en-US" sz="5100" kern="1200" dirty="0">
              <a:solidFill>
                <a:schemeClr val="tx1"/>
              </a:solidFill>
              <a:latin typeface="+mj-lt"/>
              <a:ea typeface="+mj-ea"/>
              <a:cs typeface="+mj-cs"/>
            </a:endParaRP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10;&#10;Description automatically generated">
            <a:extLst>
              <a:ext uri="{FF2B5EF4-FFF2-40B4-BE49-F238E27FC236}">
                <a16:creationId xmlns:a16="http://schemas.microsoft.com/office/drawing/2014/main" id="{C201017D-C2E1-37FE-90CC-A4C5F3529E8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86321" y="1174851"/>
            <a:ext cx="7214616" cy="4508297"/>
          </a:xfrm>
          <a:prstGeom prst="rect">
            <a:avLst/>
          </a:prstGeom>
        </p:spPr>
      </p:pic>
      <p:pic>
        <p:nvPicPr>
          <p:cNvPr id="6" name="Picture 5" descr="A logo with dots and lines&#10;&#10;Description automatically generated">
            <a:extLst>
              <a:ext uri="{FF2B5EF4-FFF2-40B4-BE49-F238E27FC236}">
                <a16:creationId xmlns:a16="http://schemas.microsoft.com/office/drawing/2014/main" id="{2B8CC364-B446-BE13-6FBC-A1798B5817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
        <p:nvSpPr>
          <p:cNvPr id="7" name="Right Triangle 6">
            <a:extLst>
              <a:ext uri="{FF2B5EF4-FFF2-40B4-BE49-F238E27FC236}">
                <a16:creationId xmlns:a16="http://schemas.microsoft.com/office/drawing/2014/main" id="{66215FBA-4259-9AE5-C255-CA7C7C469527}"/>
              </a:ext>
            </a:extLst>
          </p:cNvPr>
          <p:cNvSpPr/>
          <p:nvPr/>
        </p:nvSpPr>
        <p:spPr>
          <a:xfrm rot="16200000" flipV="1">
            <a:off x="-2915896" y="2990537"/>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5" name="Picture 4" descr="A logo of a globe and a graduation cap&#10;&#10;Description automatically generated">
            <a:extLst>
              <a:ext uri="{FF2B5EF4-FFF2-40B4-BE49-F238E27FC236}">
                <a16:creationId xmlns:a16="http://schemas.microsoft.com/office/drawing/2014/main" id="{1AC44904-A620-C8A1-9678-E92FD8E23315}"/>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spTree>
    <p:extLst>
      <p:ext uri="{BB962C8B-B14F-4D97-AF65-F5344CB8AC3E}">
        <p14:creationId xmlns:p14="http://schemas.microsoft.com/office/powerpoint/2010/main" val="526419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1A760F-DA2D-47FE-6CE3-ABEEBCBB9AE0}"/>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100" b="1" kern="1200">
                <a:solidFill>
                  <a:schemeClr val="tx1"/>
                </a:solidFill>
                <a:effectLst/>
                <a:latin typeface="+mj-lt"/>
                <a:ea typeface="+mj-ea"/>
                <a:cs typeface="+mj-cs"/>
              </a:rPr>
              <a:t>3-Exploring Empty Values </a:t>
            </a:r>
            <a:br>
              <a:rPr lang="en-US" sz="5100" kern="1200">
                <a:solidFill>
                  <a:schemeClr val="tx1"/>
                </a:solidFill>
                <a:effectLst/>
                <a:latin typeface="+mj-lt"/>
                <a:ea typeface="+mj-ea"/>
                <a:cs typeface="+mj-cs"/>
              </a:rPr>
            </a:br>
            <a:endParaRPr lang="en-US" sz="5100" kern="1200">
              <a:solidFill>
                <a:schemeClr val="tx1"/>
              </a:solidFill>
              <a:latin typeface="+mj-lt"/>
              <a:ea typeface="+mj-ea"/>
              <a:cs typeface="+mj-cs"/>
            </a:endParaRP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10;&#10;Description automatically generated">
            <a:extLst>
              <a:ext uri="{FF2B5EF4-FFF2-40B4-BE49-F238E27FC236}">
                <a16:creationId xmlns:a16="http://schemas.microsoft.com/office/drawing/2014/main" id="{21B8D062-D52C-76C9-54DB-7EC032D3808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54296" y="1010094"/>
            <a:ext cx="7214616" cy="4190808"/>
          </a:xfrm>
          <a:prstGeom prst="rect">
            <a:avLst/>
          </a:prstGeom>
        </p:spPr>
      </p:pic>
      <p:pic>
        <p:nvPicPr>
          <p:cNvPr id="5" name="Picture 4" descr="A logo of a globe and a graduation cap&#10;&#10;Description automatically generated">
            <a:extLst>
              <a:ext uri="{FF2B5EF4-FFF2-40B4-BE49-F238E27FC236}">
                <a16:creationId xmlns:a16="http://schemas.microsoft.com/office/drawing/2014/main" id="{2FA0F920-B3DB-A969-66A0-2A9A5B51DEEE}"/>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pic>
        <p:nvPicPr>
          <p:cNvPr id="6" name="Picture 5" descr="A logo with dots and lines&#10;&#10;Description automatically generated">
            <a:extLst>
              <a:ext uri="{FF2B5EF4-FFF2-40B4-BE49-F238E27FC236}">
                <a16:creationId xmlns:a16="http://schemas.microsoft.com/office/drawing/2014/main" id="{886F784E-19B9-8703-15C0-93D24485A2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
        <p:nvSpPr>
          <p:cNvPr id="7" name="Right Triangle 6">
            <a:extLst>
              <a:ext uri="{FF2B5EF4-FFF2-40B4-BE49-F238E27FC236}">
                <a16:creationId xmlns:a16="http://schemas.microsoft.com/office/drawing/2014/main" id="{1EF49F58-C8C7-22D6-59BE-88B4DD73F368}"/>
              </a:ext>
            </a:extLst>
          </p:cNvPr>
          <p:cNvSpPr/>
          <p:nvPr/>
        </p:nvSpPr>
        <p:spPr>
          <a:xfrm>
            <a:off x="-1" y="5706707"/>
            <a:ext cx="10962167" cy="1151293"/>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2298643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614313-73CB-63E4-5559-91176E234590}"/>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4800" b="1" dirty="0">
                <a:effectLst/>
              </a:rPr>
              <a:t>4-Normalization (NF-1) </a:t>
            </a:r>
            <a:endParaRPr lang="en-US" sz="4800" dirty="0"/>
          </a:p>
        </p:txBody>
      </p:sp>
      <p:sp>
        <p:nvSpPr>
          <p:cNvPr id="1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screenshot of a computer&#10;&#10;Description automatically generated">
            <a:extLst>
              <a:ext uri="{FF2B5EF4-FFF2-40B4-BE49-F238E27FC236}">
                <a16:creationId xmlns:a16="http://schemas.microsoft.com/office/drawing/2014/main" id="{0D7E0C74-86EC-1B2B-30BE-46E2B5A50E1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0040" y="2040144"/>
            <a:ext cx="5614416" cy="4214776"/>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ED82FF87-004C-79CE-C11C-40DCD76F55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4496" y="2040144"/>
            <a:ext cx="5614416" cy="4196488"/>
          </a:xfrm>
          <a:prstGeom prst="rect">
            <a:avLst/>
          </a:prstGeom>
        </p:spPr>
      </p:pic>
      <p:pic>
        <p:nvPicPr>
          <p:cNvPr id="8" name="Picture 7" descr="A logo of a globe and a graduation cap&#10;&#10;Description automatically generated">
            <a:extLst>
              <a:ext uri="{FF2B5EF4-FFF2-40B4-BE49-F238E27FC236}">
                <a16:creationId xmlns:a16="http://schemas.microsoft.com/office/drawing/2014/main" id="{965E2548-AE45-A3B4-DE4C-33DDFAB6CE62}"/>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pic>
        <p:nvPicPr>
          <p:cNvPr id="9" name="Picture 8" descr="A logo with dots and lines&#10;&#10;Description automatically generated">
            <a:extLst>
              <a:ext uri="{FF2B5EF4-FFF2-40B4-BE49-F238E27FC236}">
                <a16:creationId xmlns:a16="http://schemas.microsoft.com/office/drawing/2014/main" id="{51F822A1-9FF8-93FF-37B1-CE69EBCCEE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Tree>
    <p:extLst>
      <p:ext uri="{BB962C8B-B14F-4D97-AF65-F5344CB8AC3E}">
        <p14:creationId xmlns:p14="http://schemas.microsoft.com/office/powerpoint/2010/main" val="4140279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6646FC9-C66D-4EC7-8310-0DD4ACC49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DEDEDE"/>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E78DB6E-FF3C-E13C-1ABD-DD6618AFD54A}"/>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b="1">
                <a:effectLst/>
              </a:rPr>
              <a:t>4-Normalization (NF-1) </a:t>
            </a:r>
            <a:endParaRPr lang="en-US" sz="4000"/>
          </a:p>
        </p:txBody>
      </p:sp>
      <p:sp>
        <p:nvSpPr>
          <p:cNvPr id="14" name="Rectangle: Rounded Corners 13">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pic>
        <p:nvPicPr>
          <p:cNvPr id="4" name="Content Placeholder 3" descr="A screenshot of a computer&#10;&#10;Description automatically generated">
            <a:extLst>
              <a:ext uri="{FF2B5EF4-FFF2-40B4-BE49-F238E27FC236}">
                <a16:creationId xmlns:a16="http://schemas.microsoft.com/office/drawing/2014/main" id="{277E0DFD-F3FE-AD45-8428-355778D7E56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5570" y="2333674"/>
            <a:ext cx="5596128" cy="3744959"/>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ABD55D08-3AB4-D04A-7E70-71F83F6C61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10302" y="2431606"/>
            <a:ext cx="5596128" cy="3647027"/>
          </a:xfrm>
          <a:prstGeom prst="rect">
            <a:avLst/>
          </a:prstGeom>
        </p:spPr>
      </p:pic>
      <p:pic>
        <p:nvPicPr>
          <p:cNvPr id="6" name="Picture 5" descr="A logo of a globe and a graduation cap&#10;&#10;Description automatically generated">
            <a:extLst>
              <a:ext uri="{FF2B5EF4-FFF2-40B4-BE49-F238E27FC236}">
                <a16:creationId xmlns:a16="http://schemas.microsoft.com/office/drawing/2014/main" id="{711FCF04-86FC-0537-171A-A71B6F780297}"/>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pic>
        <p:nvPicPr>
          <p:cNvPr id="7" name="Picture 6" descr="A logo with dots and lines&#10;&#10;Description automatically generated">
            <a:extLst>
              <a:ext uri="{FF2B5EF4-FFF2-40B4-BE49-F238E27FC236}">
                <a16:creationId xmlns:a16="http://schemas.microsoft.com/office/drawing/2014/main" id="{205285A3-2CDE-91E6-096B-E4DE688F62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Tree>
    <p:extLst>
      <p:ext uri="{BB962C8B-B14F-4D97-AF65-F5344CB8AC3E}">
        <p14:creationId xmlns:p14="http://schemas.microsoft.com/office/powerpoint/2010/main" val="3680442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6646FC9-C66D-4EC7-8310-0DD4ACC49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DEDEDE"/>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61155AF-97EF-7117-CC75-FB82DA9871A5}"/>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2800" dirty="0"/>
              <a:t>5-</a:t>
            </a:r>
            <a:r>
              <a:rPr lang="en-US" sz="2800" b="1" dirty="0">
                <a:effectLst/>
              </a:rPr>
              <a:t>Normalization (NF-2)</a:t>
            </a:r>
            <a:br>
              <a:rPr lang="en-US" sz="2800" dirty="0">
                <a:effectLst/>
              </a:rPr>
            </a:br>
            <a:endParaRPr lang="en-US" sz="2800" dirty="0"/>
          </a:p>
        </p:txBody>
      </p:sp>
      <p:sp>
        <p:nvSpPr>
          <p:cNvPr id="14" name="Rectangle: Rounded Corners 13">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pic>
        <p:nvPicPr>
          <p:cNvPr id="4" name="Content Placeholder 3" descr="A screenshot of a computer&#10;&#10;Description automatically generated">
            <a:extLst>
              <a:ext uri="{FF2B5EF4-FFF2-40B4-BE49-F238E27FC236}">
                <a16:creationId xmlns:a16="http://schemas.microsoft.com/office/drawing/2014/main" id="{23534427-876E-8043-FD80-0CA1B772000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5572" y="2222205"/>
            <a:ext cx="5596128" cy="4040371"/>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E182A769-2978-5332-A84F-AEADD8193D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10302" y="2222206"/>
            <a:ext cx="5596128" cy="4040370"/>
          </a:xfrm>
          <a:prstGeom prst="rect">
            <a:avLst/>
          </a:prstGeom>
        </p:spPr>
      </p:pic>
      <p:pic>
        <p:nvPicPr>
          <p:cNvPr id="6" name="Picture 5" descr="A logo of a globe and a graduation cap&#10;&#10;Description automatically generated">
            <a:extLst>
              <a:ext uri="{FF2B5EF4-FFF2-40B4-BE49-F238E27FC236}">
                <a16:creationId xmlns:a16="http://schemas.microsoft.com/office/drawing/2014/main" id="{E8959DAC-260C-2477-B0B7-246EA0B827FD}"/>
              </a:ext>
            </a:extLst>
          </p:cNvPr>
          <p:cNvPicPr>
            <a:picLocks noChangeAspect="1"/>
          </p:cNvPicPr>
          <p:nvPr/>
        </p:nvPicPr>
        <p:blipFill>
          <a:blip r:embed="rId4">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pic>
        <p:nvPicPr>
          <p:cNvPr id="7" name="Picture 6" descr="A logo with dots and lines&#10;&#10;Description automatically generated">
            <a:extLst>
              <a:ext uri="{FF2B5EF4-FFF2-40B4-BE49-F238E27FC236}">
                <a16:creationId xmlns:a16="http://schemas.microsoft.com/office/drawing/2014/main" id="{A2749714-08A3-84F1-66B7-3186958D4C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Tree>
    <p:extLst>
      <p:ext uri="{BB962C8B-B14F-4D97-AF65-F5344CB8AC3E}">
        <p14:creationId xmlns:p14="http://schemas.microsoft.com/office/powerpoint/2010/main" val="2360556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5522053-964B-F2CF-D075-3DBC3B01690A}"/>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a:solidFill>
                  <a:schemeClr val="tx1"/>
                </a:solidFill>
                <a:latin typeface="+mj-lt"/>
                <a:ea typeface="+mj-ea"/>
                <a:cs typeface="+mj-cs"/>
              </a:rPr>
              <a:t>5-</a:t>
            </a:r>
            <a:r>
              <a:rPr lang="en-US" sz="4000" b="1" kern="1200">
                <a:solidFill>
                  <a:schemeClr val="tx1"/>
                </a:solidFill>
                <a:effectLst/>
                <a:latin typeface="+mj-lt"/>
                <a:ea typeface="+mj-ea"/>
                <a:cs typeface="+mj-cs"/>
              </a:rPr>
              <a:t>Normalization (NF-2</a:t>
            </a:r>
            <a:endParaRPr lang="en-US" sz="4000" kern="1200">
              <a:solidFill>
                <a:schemeClr val="tx1"/>
              </a:solidFill>
              <a:latin typeface="+mj-lt"/>
              <a:ea typeface="+mj-ea"/>
              <a:cs typeface="+mj-cs"/>
            </a:endParaRPr>
          </a:p>
        </p:txBody>
      </p:sp>
      <p:sp>
        <p:nvSpPr>
          <p:cNvPr id="26" name="Rectangle: Rounded Corners 25">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Content Placeholder 3" descr="A screenshot of a computer&#10;&#10;Description automatically generated">
            <a:extLst>
              <a:ext uri="{FF2B5EF4-FFF2-40B4-BE49-F238E27FC236}">
                <a16:creationId xmlns:a16="http://schemas.microsoft.com/office/drawing/2014/main" id="{42CBE61D-E5D7-7023-F7A6-AFE78BA365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78902" y="2139484"/>
            <a:ext cx="8845042" cy="4096512"/>
          </a:xfrm>
          <a:prstGeom prst="rect">
            <a:avLst/>
          </a:prstGeom>
        </p:spPr>
      </p:pic>
      <p:sp>
        <p:nvSpPr>
          <p:cNvPr id="5" name="Right Triangle 4">
            <a:extLst>
              <a:ext uri="{FF2B5EF4-FFF2-40B4-BE49-F238E27FC236}">
                <a16:creationId xmlns:a16="http://schemas.microsoft.com/office/drawing/2014/main" id="{56C74F04-B239-0BBB-C94A-977A2045C0E8}"/>
              </a:ext>
            </a:extLst>
          </p:cNvPr>
          <p:cNvSpPr/>
          <p:nvPr/>
        </p:nvSpPr>
        <p:spPr>
          <a:xfrm rot="16200000" flipV="1">
            <a:off x="-2915896" y="2990537"/>
            <a:ext cx="6799354" cy="967562"/>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6" name="Picture 5" descr="A logo of a globe and a graduation cap&#10;&#10;Description automatically generated">
            <a:extLst>
              <a:ext uri="{FF2B5EF4-FFF2-40B4-BE49-F238E27FC236}">
                <a16:creationId xmlns:a16="http://schemas.microsoft.com/office/drawing/2014/main" id="{C4FB74C8-0CB9-FAC5-D9AE-440DAA81F17B}"/>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pic>
        <p:nvPicPr>
          <p:cNvPr id="7" name="Picture 6" descr="A logo with dots and lines&#10;&#10;Description automatically generated">
            <a:extLst>
              <a:ext uri="{FF2B5EF4-FFF2-40B4-BE49-F238E27FC236}">
                <a16:creationId xmlns:a16="http://schemas.microsoft.com/office/drawing/2014/main" id="{B85FE8EC-2B1D-9F15-9642-8511231ECF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Tree>
    <p:extLst>
      <p:ext uri="{BB962C8B-B14F-4D97-AF65-F5344CB8AC3E}">
        <p14:creationId xmlns:p14="http://schemas.microsoft.com/office/powerpoint/2010/main" val="3162976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448C3D-1350-E03A-9870-38A513BFC065}"/>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kern="1200" dirty="0">
                <a:solidFill>
                  <a:schemeClr val="tx1"/>
                </a:solidFill>
                <a:effectLst/>
                <a:latin typeface="+mj-lt"/>
                <a:ea typeface="+mj-ea"/>
                <a:cs typeface="+mj-cs"/>
              </a:rPr>
              <a:t>6-Create Calendar Table</a:t>
            </a:r>
            <a:br>
              <a:rPr lang="en-US" sz="4800" kern="1200" dirty="0">
                <a:solidFill>
                  <a:schemeClr val="tx1"/>
                </a:solidFill>
                <a:effectLst/>
                <a:latin typeface="+mj-lt"/>
                <a:ea typeface="+mj-ea"/>
                <a:cs typeface="+mj-cs"/>
              </a:rPr>
            </a:br>
            <a:endParaRPr lang="en-US" sz="4800" kern="1200" dirty="0">
              <a:solidFill>
                <a:schemeClr val="tx1"/>
              </a:solidFill>
              <a:latin typeface="+mj-lt"/>
              <a:ea typeface="+mj-ea"/>
              <a:cs typeface="+mj-cs"/>
            </a:endParaRPr>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Content Placeholder 3" descr="A screenshot of a computer&#10;&#10;Description automatically generated">
            <a:extLst>
              <a:ext uri="{FF2B5EF4-FFF2-40B4-BE49-F238E27FC236}">
                <a16:creationId xmlns:a16="http://schemas.microsoft.com/office/drawing/2014/main" id="{292D8006-F485-A4FB-30FE-9756DAFFC8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64608" y="1122363"/>
            <a:ext cx="6846363" cy="4505910"/>
          </a:xfrm>
          <a:prstGeom prst="rect">
            <a:avLst/>
          </a:prstGeom>
        </p:spPr>
      </p:pic>
      <p:pic>
        <p:nvPicPr>
          <p:cNvPr id="5" name="Picture 4" descr="A logo of a globe and a graduation cap&#10;&#10;Description automatically generated">
            <a:extLst>
              <a:ext uri="{FF2B5EF4-FFF2-40B4-BE49-F238E27FC236}">
                <a16:creationId xmlns:a16="http://schemas.microsoft.com/office/drawing/2014/main" id="{7422ECB6-715E-1396-98DC-FE913AC2026A}"/>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pic>
        <p:nvPicPr>
          <p:cNvPr id="6" name="Picture 5" descr="A logo with dots and lines&#10;&#10;Description automatically generated">
            <a:extLst>
              <a:ext uri="{FF2B5EF4-FFF2-40B4-BE49-F238E27FC236}">
                <a16:creationId xmlns:a16="http://schemas.microsoft.com/office/drawing/2014/main" id="{D798EABC-349D-663B-BA16-FC41B7DA11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
        <p:nvSpPr>
          <p:cNvPr id="7" name="Right Triangle 6">
            <a:extLst>
              <a:ext uri="{FF2B5EF4-FFF2-40B4-BE49-F238E27FC236}">
                <a16:creationId xmlns:a16="http://schemas.microsoft.com/office/drawing/2014/main" id="{13706F85-AAC8-35BA-73F4-F9300874CE27}"/>
              </a:ext>
            </a:extLst>
          </p:cNvPr>
          <p:cNvSpPr/>
          <p:nvPr/>
        </p:nvSpPr>
        <p:spPr>
          <a:xfrm>
            <a:off x="-1" y="5706707"/>
            <a:ext cx="10962167" cy="1151293"/>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3580509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994B4534-7844-2F24-CBBA-2BE303A42913}"/>
              </a:ext>
            </a:extLst>
          </p:cNvPr>
          <p:cNvSpPr>
            <a:spLocks noGrp="1"/>
          </p:cNvSpPr>
          <p:nvPr>
            <p:ph type="title"/>
          </p:nvPr>
        </p:nvSpPr>
        <p:spPr>
          <a:xfrm>
            <a:off x="841246" y="673770"/>
            <a:ext cx="3644489" cy="2414488"/>
          </a:xfrm>
        </p:spPr>
        <p:txBody>
          <a:bodyPr anchor="t">
            <a:normAutofit/>
          </a:bodyPr>
          <a:lstStyle/>
          <a:p>
            <a:r>
              <a:rPr lang="en-US" sz="5400" kern="100">
                <a:solidFill>
                  <a:srgbClr val="FFFFFF"/>
                </a:solidFill>
                <a:effectLst/>
                <a:latin typeface="Aptos" panose="020B0004020202020204" pitchFamily="34" charset="0"/>
                <a:ea typeface="Aptos" panose="020B0004020202020204" pitchFamily="34" charset="0"/>
                <a:cs typeface="Arial" panose="020B0604020202020204" pitchFamily="34" charset="0"/>
              </a:rPr>
              <a:t> 2. Job Role and Market Insights</a:t>
            </a:r>
            <a:endParaRPr lang="ar-EG" sz="5400">
              <a:solidFill>
                <a:srgbClr val="FFFFFF"/>
              </a:solidFill>
            </a:endParaRPr>
          </a:p>
        </p:txBody>
      </p:sp>
      <p:sp>
        <p:nvSpPr>
          <p:cNvPr id="3" name="Content Placeholder 2">
            <a:extLst>
              <a:ext uri="{FF2B5EF4-FFF2-40B4-BE49-F238E27FC236}">
                <a16:creationId xmlns:a16="http://schemas.microsoft.com/office/drawing/2014/main" id="{652B5ECC-8B2B-989C-919A-9C409569BB75}"/>
              </a:ext>
            </a:extLst>
          </p:cNvPr>
          <p:cNvSpPr>
            <a:spLocks noGrp="1"/>
          </p:cNvSpPr>
          <p:nvPr>
            <p:ph idx="1"/>
          </p:nvPr>
        </p:nvSpPr>
        <p:spPr>
          <a:xfrm>
            <a:off x="6095999" y="882315"/>
            <a:ext cx="5254754" cy="5294647"/>
          </a:xfrm>
        </p:spPr>
        <p:txBody>
          <a:bodyPr>
            <a:normAutofit/>
          </a:bodyPr>
          <a:lstStyle/>
          <a:p>
            <a:pPr>
              <a:spcAft>
                <a:spcPts val="800"/>
              </a:spcAft>
            </a:pPr>
            <a:r>
              <a:rPr lang="en-US" sz="2200" kern="100">
                <a:effectLst/>
                <a:latin typeface="Aptos" panose="020B0004020202020204" pitchFamily="34" charset="0"/>
                <a:ea typeface="Aptos" panose="020B0004020202020204" pitchFamily="34" charset="0"/>
                <a:cs typeface="Arial" panose="020B0604020202020204" pitchFamily="34" charset="0"/>
              </a:rPr>
              <a:t>What are the most common job titles across business markets and industries?</a:t>
            </a:r>
          </a:p>
          <a:p>
            <a:pPr>
              <a:spcAft>
                <a:spcPts val="800"/>
              </a:spcAft>
            </a:pPr>
            <a:r>
              <a:rPr lang="en-US" sz="2200" kern="100">
                <a:effectLst/>
                <a:latin typeface="Aptos" panose="020B0004020202020204" pitchFamily="34" charset="0"/>
                <a:ea typeface="Aptos" panose="020B0004020202020204" pitchFamily="34" charset="0"/>
                <a:cs typeface="Arial" panose="020B0604020202020204" pitchFamily="34" charset="0"/>
              </a:rPr>
              <a:t>How does business focus (e.g., software, finance, etc.) influence job roles or programming languages used?</a:t>
            </a:r>
          </a:p>
          <a:p>
            <a:endParaRPr lang="ar-EG" sz="2200"/>
          </a:p>
        </p:txBody>
      </p:sp>
      <p:pic>
        <p:nvPicPr>
          <p:cNvPr id="4" name="Picture 3" descr="A logo of a globe and a graduation cap&#10;&#10;Description automatically generated">
            <a:extLst>
              <a:ext uri="{FF2B5EF4-FFF2-40B4-BE49-F238E27FC236}">
                <a16:creationId xmlns:a16="http://schemas.microsoft.com/office/drawing/2014/main" id="{1730F9CA-28C9-BECE-4512-BF0A89ECF0F5}"/>
              </a:ext>
            </a:extLst>
          </p:cNvPr>
          <p:cNvPicPr>
            <a:picLocks noChangeAspect="1"/>
          </p:cNvPicPr>
          <p:nvPr/>
        </p:nvPicPr>
        <p:blipFill>
          <a:blip r:embed="rId2">
            <a:extLst>
              <a:ext uri="{28A0092B-C50C-407E-A947-70E740481C1C}">
                <a14:useLocalDpi xmlns:a14="http://schemas.microsoft.com/office/drawing/2010/main" val="0"/>
              </a:ext>
            </a:extLst>
          </a:blip>
          <a:srcRect l="3739" r="484"/>
          <a:stretch/>
        </p:blipFill>
        <p:spPr>
          <a:xfrm>
            <a:off x="10880127" y="5975497"/>
            <a:ext cx="1307053" cy="882503"/>
          </a:xfrm>
          <a:prstGeom prst="rect">
            <a:avLst/>
          </a:prstGeom>
        </p:spPr>
      </p:pic>
    </p:spTree>
    <p:extLst>
      <p:ext uri="{BB962C8B-B14F-4D97-AF65-F5344CB8AC3E}">
        <p14:creationId xmlns:p14="http://schemas.microsoft.com/office/powerpoint/2010/main" val="2905208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E9A65B-14E4-1E11-4CAE-74CF8115C85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kern="1200" dirty="0">
                <a:solidFill>
                  <a:schemeClr val="tx1"/>
                </a:solidFill>
                <a:latin typeface="+mj-lt"/>
                <a:ea typeface="+mj-ea"/>
                <a:cs typeface="+mj-cs"/>
              </a:rPr>
              <a:t>7-L</a:t>
            </a:r>
            <a:r>
              <a:rPr lang="en-US" sz="4800" b="1" kern="1200" dirty="0">
                <a:solidFill>
                  <a:schemeClr val="tx1"/>
                </a:solidFill>
                <a:effectLst/>
                <a:latin typeface="+mj-lt"/>
                <a:ea typeface="+mj-ea"/>
                <a:cs typeface="+mj-cs"/>
              </a:rPr>
              <a:t>inking Tables</a:t>
            </a:r>
            <a:br>
              <a:rPr lang="en-US" sz="4800" kern="1200" dirty="0">
                <a:solidFill>
                  <a:schemeClr val="tx1"/>
                </a:solidFill>
                <a:effectLst/>
                <a:latin typeface="+mj-lt"/>
                <a:ea typeface="+mj-ea"/>
                <a:cs typeface="+mj-cs"/>
              </a:rPr>
            </a:br>
            <a:endParaRPr lang="en-US" sz="4800" kern="1200" dirty="0">
              <a:solidFill>
                <a:schemeClr val="tx1"/>
              </a:solidFill>
              <a:latin typeface="+mj-lt"/>
              <a:ea typeface="+mj-ea"/>
              <a:cs typeface="+mj-cs"/>
            </a:endParaRPr>
          </a:p>
        </p:txBody>
      </p:sp>
      <p:sp>
        <p:nvSpPr>
          <p:cNvPr id="11"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Content Placeholder 3" descr="A screenshot of a computer&#10;&#10;Description automatically generated">
            <a:extLst>
              <a:ext uri="{FF2B5EF4-FFF2-40B4-BE49-F238E27FC236}">
                <a16:creationId xmlns:a16="http://schemas.microsoft.com/office/drawing/2014/main" id="{7D54D6B0-5083-5C72-5864-7ADF3BC5B6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64608" y="932689"/>
            <a:ext cx="6846363" cy="5000278"/>
          </a:xfrm>
          <a:prstGeom prst="rect">
            <a:avLst/>
          </a:prstGeom>
        </p:spPr>
      </p:pic>
      <p:pic>
        <p:nvPicPr>
          <p:cNvPr id="5" name="Picture 4" descr="A logo of a globe and a graduation cap&#10;&#10;Description automatically generated">
            <a:extLst>
              <a:ext uri="{FF2B5EF4-FFF2-40B4-BE49-F238E27FC236}">
                <a16:creationId xmlns:a16="http://schemas.microsoft.com/office/drawing/2014/main" id="{E2E8E677-4C89-F750-CD49-CEEB3FA21641}"/>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pic>
        <p:nvPicPr>
          <p:cNvPr id="6" name="Picture 5" descr="A logo with dots and lines&#10;&#10;Description automatically generated">
            <a:extLst>
              <a:ext uri="{FF2B5EF4-FFF2-40B4-BE49-F238E27FC236}">
                <a16:creationId xmlns:a16="http://schemas.microsoft.com/office/drawing/2014/main" id="{719681F1-AD17-5FC3-077A-5F7B6327DE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
        <p:nvSpPr>
          <p:cNvPr id="3" name="Right Triangle 2">
            <a:extLst>
              <a:ext uri="{FF2B5EF4-FFF2-40B4-BE49-F238E27FC236}">
                <a16:creationId xmlns:a16="http://schemas.microsoft.com/office/drawing/2014/main" id="{B5725A6F-2314-9E4C-7505-684BD82DFB9A}"/>
              </a:ext>
            </a:extLst>
          </p:cNvPr>
          <p:cNvSpPr/>
          <p:nvPr/>
        </p:nvSpPr>
        <p:spPr>
          <a:xfrm rot="10800000" flipV="1">
            <a:off x="0" y="5448860"/>
            <a:ext cx="12192000" cy="1410547"/>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solidFill>
                <a:srgbClr val="FB8607"/>
              </a:solidFill>
            </a:endParaRPr>
          </a:p>
        </p:txBody>
      </p:sp>
    </p:spTree>
    <p:extLst>
      <p:ext uri="{BB962C8B-B14F-4D97-AF65-F5344CB8AC3E}">
        <p14:creationId xmlns:p14="http://schemas.microsoft.com/office/powerpoint/2010/main" val="1772823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46B814-F581-F825-D5B1-060A5C101EFD}"/>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400" b="1" kern="1200" dirty="0">
                <a:solidFill>
                  <a:schemeClr val="tx1"/>
                </a:solidFill>
                <a:latin typeface="+mj-lt"/>
                <a:ea typeface="+mj-ea"/>
                <a:cs typeface="+mj-cs"/>
              </a:rPr>
              <a:t>7-L</a:t>
            </a:r>
            <a:r>
              <a:rPr lang="en-US" sz="5400" b="1" kern="1200" dirty="0">
                <a:solidFill>
                  <a:schemeClr val="tx1"/>
                </a:solidFill>
                <a:effectLst/>
                <a:latin typeface="+mj-lt"/>
                <a:ea typeface="+mj-ea"/>
                <a:cs typeface="+mj-cs"/>
              </a:rPr>
              <a:t>inking Tables</a:t>
            </a:r>
            <a:endParaRPr lang="en-US" sz="5400" kern="1200" dirty="0">
              <a:solidFill>
                <a:schemeClr val="tx1"/>
              </a:solidFill>
              <a:latin typeface="+mj-lt"/>
              <a:ea typeface="+mj-ea"/>
              <a:cs typeface="+mj-cs"/>
            </a:endParaRP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10;&#10;Description automatically generated">
            <a:extLst>
              <a:ext uri="{FF2B5EF4-FFF2-40B4-BE49-F238E27FC236}">
                <a16:creationId xmlns:a16="http://schemas.microsoft.com/office/drawing/2014/main" id="{99B13531-389D-329E-AC7A-4DEFD627C4D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54296" y="1620649"/>
            <a:ext cx="7214616" cy="3589269"/>
          </a:xfrm>
          <a:prstGeom prst="rect">
            <a:avLst/>
          </a:prstGeom>
        </p:spPr>
      </p:pic>
      <p:sp>
        <p:nvSpPr>
          <p:cNvPr id="5" name="Right Triangle 4">
            <a:extLst>
              <a:ext uri="{FF2B5EF4-FFF2-40B4-BE49-F238E27FC236}">
                <a16:creationId xmlns:a16="http://schemas.microsoft.com/office/drawing/2014/main" id="{BF3CE417-DE45-5B6C-1EB7-3CE5B5663ED3}"/>
              </a:ext>
            </a:extLst>
          </p:cNvPr>
          <p:cNvSpPr/>
          <p:nvPr/>
        </p:nvSpPr>
        <p:spPr>
          <a:xfrm>
            <a:off x="-1" y="5706707"/>
            <a:ext cx="10962167" cy="1151293"/>
          </a:xfrm>
          <a:prstGeom prst="rtTriangle">
            <a:avLst/>
          </a:prstGeom>
          <a:solidFill>
            <a:srgbClr val="FB860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6" name="Picture 5" descr="A logo of a globe and a graduation cap&#10;&#10;Description automatically generated">
            <a:extLst>
              <a:ext uri="{FF2B5EF4-FFF2-40B4-BE49-F238E27FC236}">
                <a16:creationId xmlns:a16="http://schemas.microsoft.com/office/drawing/2014/main" id="{74EB329A-EEAB-C82D-2183-2EFE03DF4FE6}"/>
              </a:ext>
            </a:extLst>
          </p:cNvPr>
          <p:cNvPicPr>
            <a:picLocks noChangeAspect="1"/>
          </p:cNvPicPr>
          <p:nvPr/>
        </p:nvPicPr>
        <p:blipFill>
          <a:blip r:embed="rId3">
            <a:extLst>
              <a:ext uri="{28A0092B-C50C-407E-A947-70E740481C1C}">
                <a14:useLocalDpi xmlns:a14="http://schemas.microsoft.com/office/drawing/2010/main" val="0"/>
              </a:ext>
            </a:extLst>
          </a:blip>
          <a:srcRect l="3739" r="484"/>
          <a:stretch/>
        </p:blipFill>
        <p:spPr>
          <a:xfrm>
            <a:off x="-2479" y="0"/>
            <a:ext cx="1197701" cy="775774"/>
          </a:xfrm>
          <a:prstGeom prst="rect">
            <a:avLst/>
          </a:prstGeom>
        </p:spPr>
      </p:pic>
      <p:pic>
        <p:nvPicPr>
          <p:cNvPr id="7" name="Picture 6" descr="A logo with dots and lines&#10;&#10;Description automatically generated">
            <a:extLst>
              <a:ext uri="{FF2B5EF4-FFF2-40B4-BE49-F238E27FC236}">
                <a16:creationId xmlns:a16="http://schemas.microsoft.com/office/drawing/2014/main" id="{D4ED7005-05B4-7644-B94A-DF027305B7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1314" y="0"/>
            <a:ext cx="1580686" cy="908062"/>
          </a:xfrm>
          <a:prstGeom prst="rect">
            <a:avLst/>
          </a:prstGeom>
        </p:spPr>
      </p:pic>
    </p:spTree>
    <p:extLst>
      <p:ext uri="{BB962C8B-B14F-4D97-AF65-F5344CB8AC3E}">
        <p14:creationId xmlns:p14="http://schemas.microsoft.com/office/powerpoint/2010/main" val="2289261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557995A-F52B-9F6D-262F-7ABEC94C540C}"/>
              </a:ext>
            </a:extLst>
          </p:cNvPr>
          <p:cNvSpPr>
            <a:spLocks noGrp="1"/>
          </p:cNvSpPr>
          <p:nvPr>
            <p:ph type="title"/>
          </p:nvPr>
        </p:nvSpPr>
        <p:spPr>
          <a:xfrm>
            <a:off x="838200" y="673770"/>
            <a:ext cx="3220329" cy="2027227"/>
          </a:xfrm>
        </p:spPr>
        <p:txBody>
          <a:bodyPr anchor="t">
            <a:normAutofit/>
          </a:bodyPr>
          <a:lstStyle/>
          <a:p>
            <a:r>
              <a:rPr lang="en-US" sz="3800" kern="100">
                <a:solidFill>
                  <a:srgbClr val="FFFFFF"/>
                </a:solidFill>
                <a:effectLst/>
                <a:latin typeface="Aptos" panose="020B0004020202020204" pitchFamily="34" charset="0"/>
                <a:ea typeface="Aptos" panose="020B0004020202020204" pitchFamily="34" charset="0"/>
                <a:cs typeface="Arial" panose="020B0604020202020204" pitchFamily="34" charset="0"/>
              </a:rPr>
              <a:t>3. Diversity and Inclusion:</a:t>
            </a:r>
            <a:br>
              <a:rPr lang="en-US" sz="3800" kern="100">
                <a:solidFill>
                  <a:srgbClr val="FFFFFF"/>
                </a:solidFill>
                <a:effectLst/>
                <a:latin typeface="Aptos" panose="020B0004020202020204" pitchFamily="34" charset="0"/>
                <a:ea typeface="Aptos" panose="020B0004020202020204" pitchFamily="34" charset="0"/>
                <a:cs typeface="Arial" panose="020B0604020202020204" pitchFamily="34" charset="0"/>
              </a:rPr>
            </a:br>
            <a:endParaRPr lang="ar-EG" sz="3800">
              <a:solidFill>
                <a:srgbClr val="FFFFFF"/>
              </a:solidFill>
            </a:endParaRPr>
          </a:p>
        </p:txBody>
      </p:sp>
      <p:pic>
        <p:nvPicPr>
          <p:cNvPr id="4" name="Picture 3" descr="A logo of a globe and a graduation cap&#10;&#10;Description automatically generated">
            <a:extLst>
              <a:ext uri="{FF2B5EF4-FFF2-40B4-BE49-F238E27FC236}">
                <a16:creationId xmlns:a16="http://schemas.microsoft.com/office/drawing/2014/main" id="{07586419-D076-A3B4-2F8C-9622BB7BF646}"/>
              </a:ext>
            </a:extLst>
          </p:cNvPr>
          <p:cNvPicPr>
            <a:picLocks noChangeAspect="1"/>
          </p:cNvPicPr>
          <p:nvPr/>
        </p:nvPicPr>
        <p:blipFill>
          <a:blip r:embed="rId2">
            <a:extLst>
              <a:ext uri="{28A0092B-C50C-407E-A947-70E740481C1C}">
                <a14:useLocalDpi xmlns:a14="http://schemas.microsoft.com/office/drawing/2010/main" val="0"/>
              </a:ext>
            </a:extLst>
          </a:blip>
          <a:srcRect l="3739" r="484"/>
          <a:stretch/>
        </p:blipFill>
        <p:spPr>
          <a:xfrm>
            <a:off x="10880127" y="5975497"/>
            <a:ext cx="1307053" cy="882503"/>
          </a:xfrm>
          <a:prstGeom prst="rect">
            <a:avLst/>
          </a:prstGeom>
        </p:spPr>
      </p:pic>
      <p:graphicFrame>
        <p:nvGraphicFramePr>
          <p:cNvPr id="6" name="Content Placeholder 2">
            <a:extLst>
              <a:ext uri="{FF2B5EF4-FFF2-40B4-BE49-F238E27FC236}">
                <a16:creationId xmlns:a16="http://schemas.microsoft.com/office/drawing/2014/main" id="{D9CDAA2E-50AF-72D9-2EA2-232C75C14A79}"/>
              </a:ext>
            </a:extLst>
          </p:cNvPr>
          <p:cNvGraphicFramePr>
            <a:graphicFrameLocks noGrp="1"/>
          </p:cNvGraphicFramePr>
          <p:nvPr>
            <p:ph idx="1"/>
            <p:extLst>
              <p:ext uri="{D42A27DB-BD31-4B8C-83A1-F6EECF244321}">
                <p14:modId xmlns:p14="http://schemas.microsoft.com/office/powerpoint/2010/main" val="3373650668"/>
              </p:ext>
            </p:extLst>
          </p:nvPr>
        </p:nvGraphicFramePr>
        <p:xfrm>
          <a:off x="5542672" y="541606"/>
          <a:ext cx="5811128" cy="56782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63260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C577A457-227A-3602-D097-B8A0D0F1126A}"/>
              </a:ext>
            </a:extLst>
          </p:cNvPr>
          <p:cNvSpPr>
            <a:spLocks noGrp="1"/>
          </p:cNvSpPr>
          <p:nvPr>
            <p:ph type="title"/>
          </p:nvPr>
        </p:nvSpPr>
        <p:spPr>
          <a:xfrm>
            <a:off x="838200" y="401221"/>
            <a:ext cx="10515600" cy="1348065"/>
          </a:xfrm>
        </p:spPr>
        <p:txBody>
          <a:bodyPr>
            <a:normAutofit/>
          </a:bodyPr>
          <a:lstStyle/>
          <a:p>
            <a:r>
              <a:rPr lang="en-US" sz="4200" kern="100" dirty="0">
                <a:solidFill>
                  <a:srgbClr val="FFFFFF"/>
                </a:solidFill>
                <a:effectLst/>
                <a:latin typeface="Aptos" panose="020B0004020202020204" pitchFamily="34" charset="0"/>
                <a:ea typeface="Aptos" panose="020B0004020202020204" pitchFamily="34" charset="0"/>
                <a:cs typeface="Arial" panose="020B0604020202020204" pitchFamily="34" charset="0"/>
              </a:rPr>
              <a:t>4. Experience and Education:</a:t>
            </a:r>
            <a:br>
              <a:rPr lang="en-US" sz="4200" kern="100" dirty="0">
                <a:solidFill>
                  <a:srgbClr val="FFFFFF"/>
                </a:solidFill>
                <a:effectLst/>
                <a:latin typeface="Aptos" panose="020B0004020202020204" pitchFamily="34" charset="0"/>
                <a:ea typeface="Aptos" panose="020B0004020202020204" pitchFamily="34" charset="0"/>
                <a:cs typeface="Arial" panose="020B0604020202020204" pitchFamily="34" charset="0"/>
              </a:rPr>
            </a:br>
            <a:endParaRPr lang="ar-EG" sz="4200" dirty="0">
              <a:solidFill>
                <a:srgbClr val="FFFFFF"/>
              </a:solidFill>
            </a:endParaRPr>
          </a:p>
        </p:txBody>
      </p:sp>
      <p:sp>
        <p:nvSpPr>
          <p:cNvPr id="3" name="Content Placeholder 2">
            <a:extLst>
              <a:ext uri="{FF2B5EF4-FFF2-40B4-BE49-F238E27FC236}">
                <a16:creationId xmlns:a16="http://schemas.microsoft.com/office/drawing/2014/main" id="{0B8215FF-BA78-3D55-85BF-044E8512A818}"/>
              </a:ext>
            </a:extLst>
          </p:cNvPr>
          <p:cNvSpPr>
            <a:spLocks noGrp="1"/>
          </p:cNvSpPr>
          <p:nvPr>
            <p:ph idx="1"/>
          </p:nvPr>
        </p:nvSpPr>
        <p:spPr>
          <a:xfrm>
            <a:off x="838200" y="2586789"/>
            <a:ext cx="10515600" cy="3590174"/>
          </a:xfrm>
        </p:spPr>
        <p:txBody>
          <a:bodyPr>
            <a:normAutofit/>
          </a:bodyPr>
          <a:lstStyle/>
          <a:p>
            <a:pPr>
              <a:spcAft>
                <a:spcPts val="800"/>
              </a:spcAft>
            </a:pPr>
            <a:r>
              <a:rPr lang="en-US" sz="2200" kern="100" dirty="0">
                <a:effectLst/>
                <a:latin typeface="Aptos" panose="020B0004020202020204" pitchFamily="34" charset="0"/>
                <a:ea typeface="Aptos" panose="020B0004020202020204" pitchFamily="34" charset="0"/>
                <a:cs typeface="Arial" panose="020B0604020202020204" pitchFamily="34" charset="0"/>
              </a:rPr>
              <a:t>Does having a degree affect compensation or career level progression?</a:t>
            </a:r>
          </a:p>
          <a:p>
            <a:pPr>
              <a:spcAft>
                <a:spcPts val="800"/>
              </a:spcAft>
            </a:pPr>
            <a:r>
              <a:rPr lang="en-US" sz="2200" kern="100" dirty="0">
                <a:effectLst/>
                <a:latin typeface="Aptos" panose="020B0004020202020204" pitchFamily="34" charset="0"/>
                <a:ea typeface="Aptos" panose="020B0004020202020204" pitchFamily="34" charset="0"/>
                <a:cs typeface="Arial" panose="020B0604020202020204" pitchFamily="34" charset="0"/>
              </a:rPr>
              <a:t>How does compensation grow with years of experience across different job roles or industries?</a:t>
            </a:r>
          </a:p>
          <a:p>
            <a:pPr>
              <a:spcAft>
                <a:spcPts val="800"/>
              </a:spcAft>
            </a:pPr>
            <a:r>
              <a:rPr lang="en-US" sz="2200" kern="100" dirty="0">
                <a:effectLst/>
                <a:latin typeface="Aptos" panose="020B0004020202020204" pitchFamily="34" charset="0"/>
                <a:ea typeface="Aptos" panose="020B0004020202020204" pitchFamily="34" charset="0"/>
                <a:cs typeface="Arial" panose="020B0604020202020204" pitchFamily="34" charset="0"/>
              </a:rPr>
              <a:t>Insight: Analyzing how education and experience impact career progression offers guidance for professionals looking to maximize their earning potential.</a:t>
            </a:r>
          </a:p>
          <a:p>
            <a:endParaRPr lang="ar-EG" sz="2200" dirty="0"/>
          </a:p>
        </p:txBody>
      </p:sp>
      <p:pic>
        <p:nvPicPr>
          <p:cNvPr id="4" name="Picture 3" descr="A logo of a globe and a graduation cap&#10;&#10;Description automatically generated">
            <a:extLst>
              <a:ext uri="{FF2B5EF4-FFF2-40B4-BE49-F238E27FC236}">
                <a16:creationId xmlns:a16="http://schemas.microsoft.com/office/drawing/2014/main" id="{F3B52C30-5B36-DA4E-F906-6FE546C49256}"/>
              </a:ext>
            </a:extLst>
          </p:cNvPr>
          <p:cNvPicPr>
            <a:picLocks noChangeAspect="1"/>
          </p:cNvPicPr>
          <p:nvPr/>
        </p:nvPicPr>
        <p:blipFill>
          <a:blip r:embed="rId2">
            <a:extLst>
              <a:ext uri="{28A0092B-C50C-407E-A947-70E740481C1C}">
                <a14:useLocalDpi xmlns:a14="http://schemas.microsoft.com/office/drawing/2010/main" val="0"/>
              </a:ext>
            </a:extLst>
          </a:blip>
          <a:srcRect l="3739" r="484"/>
          <a:stretch/>
        </p:blipFill>
        <p:spPr>
          <a:xfrm>
            <a:off x="10328254" y="5548805"/>
            <a:ext cx="1860698" cy="1256316"/>
          </a:xfrm>
          <a:prstGeom prst="rect">
            <a:avLst/>
          </a:prstGeom>
        </p:spPr>
      </p:pic>
    </p:spTree>
    <p:extLst>
      <p:ext uri="{BB962C8B-B14F-4D97-AF65-F5344CB8AC3E}">
        <p14:creationId xmlns:p14="http://schemas.microsoft.com/office/powerpoint/2010/main" val="3641872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2016</TotalTime>
  <Words>836</Words>
  <Application>Microsoft Office PowerPoint</Application>
  <PresentationFormat>Widescreen</PresentationFormat>
  <Paragraphs>102</Paragraphs>
  <Slides>71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71</vt:i4>
      </vt:variant>
    </vt:vector>
  </HeadingPairs>
  <TitlesOfParts>
    <vt:vector size="77" baseType="lpstr">
      <vt:lpstr>Aptos</vt:lpstr>
      <vt:lpstr>Aptos Display</vt:lpstr>
      <vt:lpstr>Arial</vt:lpstr>
      <vt:lpstr>Avenir Next LT Pro</vt:lpstr>
      <vt:lpstr>Calibri</vt:lpstr>
      <vt:lpstr>Office Theme</vt:lpstr>
      <vt:lpstr>Job scope</vt:lpstr>
      <vt:lpstr>Names :</vt:lpstr>
      <vt:lpstr>Introduction</vt:lpstr>
      <vt:lpstr>TOOLS : </vt:lpstr>
      <vt:lpstr>Objective of the Project: </vt:lpstr>
      <vt:lpstr>1. Compensation Analysis: </vt:lpstr>
      <vt:lpstr> 2. Job Role and Market Insights</vt:lpstr>
      <vt:lpstr>3. Diversity and Inclusion: </vt:lpstr>
      <vt:lpstr>4. Experience and Education: </vt:lpstr>
      <vt:lpstr>5. Geographical Insights: </vt:lpstr>
      <vt:lpstr>6. Work Setting and Flexibility: </vt:lpstr>
      <vt:lpstr>Discover Data</vt:lpstr>
      <vt:lpstr>Discover Data</vt:lpstr>
      <vt:lpstr>Data Describe</vt:lpstr>
      <vt:lpstr>Data Cleaning</vt:lpstr>
      <vt:lpstr>Missing value </vt:lpstr>
      <vt:lpstr>Filling (Business_Market) missing values</vt:lpstr>
      <vt:lpstr>Filling (programming lang) missing values</vt:lpstr>
      <vt:lpstr>Editing and Delete time</vt:lpstr>
      <vt:lpstr>PowerPoint Presentation</vt:lpstr>
      <vt:lpstr>Filling missing value of industry</vt:lpstr>
      <vt:lpstr>Fill missing value min and max</vt:lpstr>
      <vt:lpstr>Data is cleaned</vt:lpstr>
      <vt:lpstr>Analysis data</vt:lpstr>
      <vt:lpstr>Detecting outliers</vt:lpstr>
      <vt:lpstr>Explore outliers</vt:lpstr>
      <vt:lpstr>Describe outliers</vt:lpstr>
      <vt:lpstr>Average Total Compensation by Business Size and Market (OUTLIERS) </vt:lpstr>
      <vt:lpstr>Count of Levels(OUTLIERS) </vt:lpstr>
      <vt:lpstr>AVG Total Compensation by Business Market with Percentage(OUTLIERS) </vt:lpstr>
      <vt:lpstr>Count of Entries by IsEgp Status(outliers) </vt:lpstr>
      <vt:lpstr>ANOVA OUTLIERS </vt:lpstr>
      <vt:lpstr>Regression data</vt:lpstr>
      <vt:lpstr>Level Distribution (Junior, Mid-level, Senior) All data </vt:lpstr>
      <vt:lpstr>Business Size Distribution by Level </vt:lpstr>
      <vt:lpstr>Degree Distribution </vt:lpstr>
      <vt:lpstr>Business Size Distribution for No Degree </vt:lpstr>
      <vt:lpstr>Distribution of Levels for No Degree</vt:lpstr>
      <vt:lpstr>Business Line Distribution by Business Size </vt:lpstr>
      <vt:lpstr>Gender Distribution </vt:lpstr>
      <vt:lpstr>Female Distribution by Business Size and Market </vt:lpstr>
      <vt:lpstr>AVG Total Compensation by Business Size </vt:lpstr>
      <vt:lpstr>Top 5 Company Locations by Compensation Count </vt:lpstr>
      <vt:lpstr>AVG Total Compensation by Level </vt:lpstr>
      <vt:lpstr>Merge 4 Sheets In Python</vt:lpstr>
      <vt:lpstr>Top 6 Titles and Business Markets by Total Compensation (Egp) </vt:lpstr>
      <vt:lpstr>Count of Entries by Industry </vt:lpstr>
      <vt:lpstr>Count of Titles by Work Setting </vt:lpstr>
      <vt:lpstr>Percentage of 'Total Compensation' by 'Work Setting' </vt:lpstr>
      <vt:lpstr>Peak Employment Date  </vt:lpstr>
      <vt:lpstr>Total Compensation by Business Size and Market </vt:lpstr>
      <vt:lpstr>Count of Total Compensation by Business Focus and Business Market </vt:lpstr>
      <vt:lpstr>Count by 'BusinessFocus' and 'BusinessLine </vt:lpstr>
      <vt:lpstr>Count of Total Compensation by Business Size </vt:lpstr>
      <vt:lpstr>Count of ID_PL by Programming Languages(developers) </vt:lpstr>
      <vt:lpstr>Top 6 Programming Languages for Full-stack Engineer </vt:lpstr>
      <vt:lpstr>Average Compensation Ranges by Level </vt:lpstr>
      <vt:lpstr>Average Total Compensation by Years of Experience </vt:lpstr>
      <vt:lpstr>Average Total Compensation by Work Setting </vt:lpstr>
      <vt:lpstr>Average Total Compensation by Business Size and Market </vt:lpstr>
      <vt:lpstr>Cleaning with Microsoft SQL Server</vt:lpstr>
      <vt:lpstr>1-Show Duplicate Data </vt:lpstr>
      <vt:lpstr>2-Identify and display outliers </vt:lpstr>
      <vt:lpstr>3-Exploring Empty Values  </vt:lpstr>
      <vt:lpstr>4-Normalization (NF-1) </vt:lpstr>
      <vt:lpstr>4-Normalization (NF-1) </vt:lpstr>
      <vt:lpstr>5-Normalization (NF-2) </vt:lpstr>
      <vt:lpstr>5-Normalization (NF-2</vt:lpstr>
      <vt:lpstr>6-Create Calendar Table </vt:lpstr>
      <vt:lpstr>7-Linking Tables </vt:lpstr>
      <vt:lpstr>7-Linking Tables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Bishoy Victor</dc:creator>
  <cp:lastModifiedBy>Bishoy Victor</cp:lastModifiedBy>
  <cp:revision>21</cp:revision>
  <dcterms:created xsi:type="dcterms:W3CDTF">2024-10-04T23:21:14Z</dcterms:created>
  <dcterms:modified xsi:type="dcterms:W3CDTF">2024-10-11T14:32:08Z</dcterms:modified>
</cp:coreProperties>
</file>